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slides/slide335.xml" ContentType="application/vnd.openxmlformats-officedocument.presentationml.slide+xml"/>
  <Override PartName="/ppt/slides/slide24.xml" ContentType="application/vnd.openxmlformats-officedocument.presentationml.slide+xml"/>
  <Override PartName="/ppt/slides/slide228.xml" ContentType="application/vnd.openxmlformats-officedocument.presentationml.slide+xml"/>
  <Override PartName="/ppt/slides/slide198.xml" ContentType="application/vnd.openxmlformats-officedocument.presentationml.slide+xml"/>
  <Override PartName="/ppt/slides/slide241.xml" ContentType="application/vnd.openxmlformats-officedocument.presentationml.slide+xml"/>
  <Override PartName="/ppt/slides/slide72.xml" ContentType="application/vnd.openxmlformats-officedocument.presentationml.slide+xml"/>
  <Override PartName="/ppt/slides/slide134.xml" ContentType="application/vnd.openxmlformats-officedocument.presentationml.slide+xml"/>
  <Override PartName="/ppt/slides/slide66.xml" ContentType="application/vnd.openxmlformats-officedocument.presentationml.slide+xml"/>
  <Override PartName="/ppt/slides/slide128.xml" ContentType="application/vnd.openxmlformats-officedocument.presentationml.slide+xml"/>
  <Override PartName="/ppt/slides/slide283.xml" ContentType="application/vnd.openxmlformats-officedocument.presentationml.slide+xml"/>
  <Override PartName="/ppt/slides/slide313.xml" ContentType="application/vnd.openxmlformats-officedocument.presentationml.slide+xml"/>
  <Override PartName="/ppt/slides/slide176.xml" ContentType="application/vnd.openxmlformats-officedocument.presentationml.slide+xml"/>
  <Override PartName="/ppt/slides/slide206.xml" ContentType="application/vnd.openxmlformats-officedocument.presentationml.slide+xml"/>
  <Override PartName="/ppt/slides/slide50.xml" ContentType="application/vnd.openxmlformats-officedocument.presentationml.slide+xml"/>
  <Override PartName="/ppt/slides/slide112.xml" ContentType="application/vnd.openxmlformats-officedocument.presentationml.slide+xml"/>
  <Override PartName="/ppt/slideLayouts/slideLayout13.xml" ContentType="application/vnd.openxmlformats-officedocument.presentationml.slideLayout+xml"/>
  <Override PartName="/ppt/slides/slide44.xml" ContentType="application/vnd.openxmlformats-officedocument.presentationml.slide+xml"/>
  <Override PartName="/ppt/slides/slide248.xml" ContentType="application/vnd.openxmlformats-officedocument.presentationml.slide+xml"/>
  <Override PartName="/ppt/slides/slide261.xml" ContentType="application/vnd.openxmlformats-officedocument.presentationml.slide+xml"/>
  <Override PartName="/ppt/slides/slide154.xml" ContentType="application/vnd.openxmlformats-officedocument.presentationml.slide+xml"/>
  <Override PartName="/ppt/slides/slide86.xml" ContentType="application/vnd.openxmlformats-officedocument.presentationml.slide+xml"/>
  <Override PartName="/ppt/slides/slide148.xml" ContentType="application/vnd.openxmlformats-officedocument.presentationml.slide+xml"/>
  <Override PartName="/ppt/slides/slide333.xml" ContentType="application/vnd.openxmlformats-officedocument.presentationml.slide+xml"/>
  <Override PartName="/ppt/slides/slide196.xml" ContentType="application/vnd.openxmlformats-officedocument.presentationml.slide+xml"/>
  <Override PartName="/ppt/slides/slide226.xml" ContentType="application/vnd.openxmlformats-officedocument.presentationml.slide+xml"/>
  <Override PartName="/ppt/slides/slide22.xml" ContentType="application/vnd.openxmlformats-officedocument.presentationml.slide+xml"/>
  <Override PartName="/ppt/slides/slide132.xml" ContentType="application/vnd.openxmlformats-officedocument.presentationml.slide+xml"/>
  <Override PartName="/ppt/slides/slide64.xml" ContentType="application/vnd.openxmlformats-officedocument.presentationml.slide+xml"/>
  <Override PartName="/ppt/slides/slide126.xml" ContentType="application/vnd.openxmlformats-officedocument.presentationml.slide+xml"/>
  <Override PartName="/ppt/slides/slide281.xml" ContentType="application/vnd.openxmlformats-officedocument.presentationml.slide+xml"/>
  <Override PartName="/ppt/slides/slide311.xml" ContentType="application/vnd.openxmlformats-officedocument.presentationml.slide+xml"/>
  <Override PartName="/ppt/slides/slide174.xml" ContentType="application/vnd.openxmlformats-officedocument.presentationml.slide+xml"/>
  <Override PartName="/ppt/slides/slide204.xml" ContentType="application/vnd.openxmlformats-officedocument.presentationml.slide+xml"/>
  <Default Extension="xml" ContentType="application/xml"/>
  <Override PartName="/ppt/slides/slide110.xml" ContentType="application/vnd.openxmlformats-officedocument.presentationml.slide+xml"/>
  <Override PartName="/ppt/slides/slide168.xml" ContentType="application/vnd.openxmlformats-officedocument.presentationml.slide+xml"/>
  <Override PartName="/ppt/slideLayouts/slideLayout11.xml" ContentType="application/vnd.openxmlformats-officedocument.presentationml.slideLayout+xml"/>
  <Override PartName="/ppt/slides/slide42.xml" ContentType="application/vnd.openxmlformats-officedocument.presentationml.slide+xml"/>
  <Override PartName="/ppt/slides/slide152.xml" ContentType="application/vnd.openxmlformats-officedocument.presentationml.slide+xml"/>
  <Override PartName="/ppt/slides/slide146.xml" ContentType="application/vnd.openxmlformats-officedocument.presentationml.slide+xml"/>
  <Override PartName="/ppt/slides/slide84.xml" ContentType="application/vnd.openxmlformats-officedocument.presentationml.slide+xml"/>
  <Override PartName="/ppt/slides/slide331.xml" ContentType="application/vnd.openxmlformats-officedocument.presentationml.slide+xml"/>
  <Override PartName="/ppt/slides/slide194.xml" ContentType="application/vnd.openxmlformats-officedocument.presentationml.slide+xml"/>
  <Override PartName="/ppt/slides/slide20.xml" ContentType="application/vnd.openxmlformats-officedocument.presentationml.slide+xml"/>
  <Override PartName="/ppt/slides/slide224.xml" ContentType="application/vnd.openxmlformats-officedocument.presentationml.slide+xml"/>
  <Override PartName="/ppt/slides/slide130.xml" ContentType="application/vnd.openxmlformats-officedocument.presentationml.slide+xml"/>
  <Override PartName="/ppt/slides/slide188.xml" ContentType="application/vnd.openxmlformats-officedocument.presentationml.slide+xml"/>
  <Override PartName="/ppt/slides/slide218.xml" ContentType="application/vnd.openxmlformats-officedocument.presentationml.slide+xml"/>
  <Override PartName="/ppt/slides/slide62.xml" ContentType="application/vnd.openxmlformats-officedocument.presentationml.slide+xml"/>
  <Override PartName="/ppt/slides/slide124.xml" ContentType="application/vnd.openxmlformats-officedocument.presentationml.slide+xml"/>
  <Override PartName="/ppt/slides/slide172.xml" ContentType="application/vnd.openxmlformats-officedocument.presentationml.slide+xml"/>
  <Override PartName="/ppt/slides/slide202.xml" ContentType="application/vnd.openxmlformats-officedocument.presentationml.slide+xml"/>
  <Override PartName="/ppt/slides/slide166.xml" ContentType="application/vnd.openxmlformats-officedocument.presentationml.slide+xml"/>
  <Override PartName="/ppt/slides/slide40.xml" ContentType="application/vnd.openxmlformats-officedocument.presentationml.slide+xml"/>
  <Override PartName="/ppt/slides/slide102.xml" ContentType="application/vnd.openxmlformats-officedocument.presentationml.slide+xml"/>
  <Override PartName="/ppt/slides/slide9.xml" ContentType="application/vnd.openxmlformats-officedocument.presentationml.slide+xml"/>
  <Override PartName="/ppt/slides/slide150.xml" ContentType="application/vnd.openxmlformats-officedocument.presentationml.slide+xml"/>
  <Default Extension="jpeg" ContentType="image/jpeg"/>
  <Override PartName="/ppt/slides/slide238.xml" ContentType="application/vnd.openxmlformats-officedocument.presentationml.slide+xml"/>
  <Override PartName="/ppt/slides/slide82.xml" ContentType="application/vnd.openxmlformats-officedocument.presentationml.slide+xml"/>
  <Override PartName="/ppt/slides/slide144.xml" ContentType="application/vnd.openxmlformats-officedocument.presentationml.slide+xml"/>
  <Override PartName="/ppt/slides/slide222.xml" ContentType="application/vnd.openxmlformats-officedocument.presentationml.slide+xml"/>
  <Override PartName="/ppt/slides/slide186.xml" ContentType="application/vnd.openxmlformats-officedocument.presentationml.slide+xml"/>
  <Override PartName="/ppt/slides/slide216.xml" ContentType="application/vnd.openxmlformats-officedocument.presentationml.slide+xml"/>
  <Override PartName="/docProps/app.xml" ContentType="application/vnd.openxmlformats-officedocument.extended-properties+xml"/>
  <Override PartName="/ppt/slides/slide109.xml" ContentType="application/vnd.openxmlformats-officedocument.presentationml.slide+xml"/>
  <Override PartName="/ppt/slides/slide60.xml" ContentType="application/vnd.openxmlformats-officedocument.presentationml.slide+xml"/>
  <Override PartName="/ppt/slides/slide122.xml" ContentType="application/vnd.openxmlformats-officedocument.presentationml.slide+xml"/>
  <Override PartName="/ppt/slides/slide170.xml" ContentType="application/vnd.openxmlformats-officedocument.presentationml.slide+xml"/>
  <Override PartName="/ppt/slides/slide200.xml" ContentType="application/vnd.openxmlformats-officedocument.presentationml.slide+xml"/>
  <Override PartName="/ppt/slides/slide258.xml" ContentType="application/vnd.openxmlformats-officedocument.presentationml.slide+xml"/>
  <Override PartName="/ppt/slideLayouts/slideLayout8.xml" ContentType="application/vnd.openxmlformats-officedocument.presentationml.slideLayout+xml"/>
  <Override PartName="/ppt/slides/slide164.xml" ContentType="application/vnd.openxmlformats-officedocument.presentationml.slide+xml"/>
  <Override PartName="/ppt/slides/slide100.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236.xml" ContentType="application/vnd.openxmlformats-officedocument.presentationml.slide+xml"/>
  <Override PartName="/ppt/slides/slide129.xml" ContentType="application/vnd.openxmlformats-officedocument.presentationml.slide+xml"/>
  <Override PartName="/ppt/slides/slide80.xml" ContentType="application/vnd.openxmlformats-officedocument.presentationml.slide+xml"/>
  <Override PartName="/ppt/slides/slide142.xml" ContentType="application/vnd.openxmlformats-officedocument.presentationml.slide+xml"/>
  <Override PartName="/ppt/slides/slide278.xml" ContentType="application/vnd.openxmlformats-officedocument.presentationml.slide+xml"/>
  <Override PartName="/ppt/slides/slide308.xml" ContentType="application/vnd.openxmlformats-officedocument.presentationml.slide+xml"/>
  <Override PartName="/ppt/slides/slide184.xml" ContentType="application/vnd.openxmlformats-officedocument.presentationml.slide+xml"/>
  <Override PartName="/ppt/slides/slide214.xml" ContentType="application/vnd.openxmlformats-officedocument.presentationml.slide+xml"/>
  <Override PartName="/ppt/slides/slide107.xml" ContentType="application/vnd.openxmlformats-officedocument.presentationml.slide+xml"/>
  <Override PartName="/ppt/slides/slide120.xml" ContentType="application/vnd.openxmlformats-officedocument.presentationml.slide+xml"/>
  <Override PartName="/ppt/slideMasters/slideMaster1.xml" ContentType="application/vnd.openxmlformats-officedocument.presentationml.slideMaster+xml"/>
  <Override PartName="/ppt/slides/slide39.xml" ContentType="application/vnd.openxmlformats-officedocument.presentationml.slide+xml"/>
  <Override PartName="/ppt/slideLayouts/slideLayout6.xml" ContentType="application/vnd.openxmlformats-officedocument.presentationml.slideLayout+xml"/>
  <Override PartName="/ppt/slides/slide256.xml" ContentType="application/vnd.openxmlformats-officedocument.presentationml.slide+xml"/>
  <Override PartName="/ppt/slides/slide162.xml" ContentType="application/vnd.openxmlformats-officedocument.presentationml.slide+xml"/>
  <Override PartName="/ppt/slides/slide94.xml" ContentType="application/vnd.openxmlformats-officedocument.presentationml.slide+xml"/>
  <Override PartName="/ppt/slides/slide298.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328.xml" ContentType="application/vnd.openxmlformats-officedocument.presentationml.slide+xml"/>
  <Override PartName="/ppt/slides/slide234.xml" ContentType="application/vnd.openxmlformats-officedocument.presentationml.slide+xml"/>
  <Override PartName="/ppt/slides/slide140.xml" ContentType="application/vnd.openxmlformats-officedocument.presentationml.slide+xml"/>
  <Override PartName="/ppt/slides/slide59.xml" ContentType="application/vnd.openxmlformats-officedocument.presentationml.slide+xml"/>
  <Override PartName="/ppt/slides/slide276.xml" ContentType="application/vnd.openxmlformats-officedocument.presentationml.slide+xml"/>
  <Override PartName="/ppt/slides/slide306.xml" ContentType="application/vnd.openxmlformats-officedocument.presentationml.slide+xml"/>
  <Override PartName="/ppt/slides/slide182.xml" ContentType="application/vnd.openxmlformats-officedocument.presentationml.slide+xml"/>
  <Override PartName="/ppt/slides/slide212.xml" ContentType="application/vnd.openxmlformats-officedocument.presentationml.slide+xml"/>
  <Override PartName="/ppt/slides/slide105.xml" ContentType="application/vnd.openxmlformats-officedocument.presentationml.slide+xml"/>
  <Override PartName="/ppt/slides/slide37.xml" ContentType="application/vnd.openxmlformats-officedocument.presentationml.slide+xml"/>
  <Override PartName="/ppt/slideLayouts/slideLayout4.xml" ContentType="application/vnd.openxmlformats-officedocument.presentationml.slideLayout+xml"/>
  <Override PartName="/ppt/slides/slide254.xml" ContentType="application/vnd.openxmlformats-officedocument.presentationml.slide+xml"/>
  <Override PartName="/ppt/slides/slide160.xml" ContentType="application/vnd.openxmlformats-officedocument.presentationml.slide+xml"/>
  <Override PartName="/ppt/slides/slide79.xml" ContentType="application/vnd.openxmlformats-officedocument.presentationml.slide+xml"/>
  <Override PartName="/ppt/slides/slide92.xml" ContentType="application/vnd.openxmlformats-officedocument.presentationml.slide+xml"/>
  <Override PartName="/ppt/slides/slide296.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326.xml" ContentType="application/vnd.openxmlformats-officedocument.presentationml.slide+xml"/>
  <Override PartName="/ppt/slides/slide232.xml" ContentType="application/vnd.openxmlformats-officedocument.presentationml.slide+xml"/>
  <Override PartName="/ppt/slides/slide57.xml" ContentType="application/vnd.openxmlformats-officedocument.presentationml.slide+xml"/>
  <Override PartName="/ppt/slides/slide70.xml" ContentType="application/vnd.openxmlformats-officedocument.presentationml.slide+xml"/>
  <Override PartName="/ppt/slides/slide119.xml" ContentType="application/vnd.openxmlformats-officedocument.presentationml.slide+xml"/>
  <Override PartName="/ppt/slides/slide274.xml" ContentType="application/vnd.openxmlformats-officedocument.presentationml.slide+xml"/>
  <Override PartName="/ppt/slides/slide304.xml" ContentType="application/vnd.openxmlformats-officedocument.presentationml.slide+xml"/>
  <Override PartName="/ppt/slides/slide180.xml" ContentType="application/vnd.openxmlformats-officedocument.presentationml.slide+xml"/>
  <Override PartName="/ppt/slides/slide210.xml" ContentType="application/vnd.openxmlformats-officedocument.presentationml.slide+xml"/>
  <Override PartName="/ppt/slides/slide268.xml" ContentType="application/vnd.openxmlformats-officedocument.presentationml.slide+xml"/>
  <Override PartName="/ppt/slides/slide99.xml" ContentType="application/vnd.openxmlformats-officedocument.presentationml.slide+xml"/>
  <Override PartName="/ppt/slides/slide35.xml" ContentType="application/vnd.openxmlformats-officedocument.presentationml.slide+xml"/>
  <Override PartName="/ppt/slideLayouts/slideLayout2.xml" ContentType="application/vnd.openxmlformats-officedocument.presentationml.slideLayout+xml"/>
  <Override PartName="/ppt/slides/slide252.xml" ContentType="application/vnd.openxmlformats-officedocument.presentationml.slide+xml"/>
  <Override PartName="/ppt/slides/slide29.xml" ContentType="application/vnd.openxmlformats-officedocument.presentationml.slide+xml"/>
  <Override PartName="/ppt/slides/slide246.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slides/slide139.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294.xml" ContentType="application/vnd.openxmlformats-officedocument.presentationml.slide+xml"/>
  <Override PartName="/ppt/slides/slide230.xml" ContentType="application/vnd.openxmlformats-officedocument.presentationml.slide+xml"/>
  <Override PartName="/ppt/slides/slide288.xml" ContentType="application/vnd.openxmlformats-officedocument.presentationml.slide+xml"/>
  <Override PartName="/ppt/slides/slide318.xml" ContentType="application/vnd.openxmlformats-officedocument.presentationml.slide+xml"/>
  <Override PartName="/ppt/slides/slide324.xml" ContentType="application/vnd.openxmlformats-officedocument.presentationml.slide+xml"/>
  <Override PartName="/ppt/slides/slide117.xml" ContentType="application/vnd.openxmlformats-officedocument.presentationml.slide+xml"/>
  <Override PartName="/ppt/slides/slide55.xml" ContentType="application/vnd.openxmlformats-officedocument.presentationml.slide+xml"/>
  <Override PartName="/ppt/slides/slide272.xml" ContentType="application/vnd.openxmlformats-officedocument.presentationml.slide+xml"/>
  <Override PartName="/ppt/slides/slide302.xml" ContentType="application/vnd.openxmlformats-officedocument.presentationml.slide+xml"/>
  <Override PartName="/ppt/slides/slide49.xml" ContentType="application/vnd.openxmlformats-officedocument.presentationml.slide+xml"/>
  <Override PartName="/ppt/slides/slide266.xml" ContentType="application/vnd.openxmlformats-officedocument.presentationml.slide+xml"/>
  <Override PartName="/ppt/slides/slide97.xml" ContentType="application/vnd.openxmlformats-officedocument.presentationml.slide+xml"/>
  <Override PartName="/ppt/slides/slide159.xml" ContentType="application/vnd.openxmlformats-officedocument.presentationml.slide+xml"/>
  <Override PartName="/ppt/slides/slide33.xml" ContentType="application/vnd.openxmlformats-officedocument.presentationml.slide+xml"/>
  <Override PartName="/ppt/viewProps.xml" ContentType="application/vnd.openxmlformats-officedocument.presentationml.viewProps+xml"/>
  <Override PartName="/ppt/slides/slide250.xml" ContentType="application/vnd.openxmlformats-officedocument.presentationml.slide+xml"/>
  <Override PartName="/ppt/slides/slide338.xml" ContentType="application/vnd.openxmlformats-officedocument.presentationml.slide+xml"/>
  <Override PartName="/ppt/slides/slide27.xml" ContentType="application/vnd.openxmlformats-officedocument.presentationml.slide+xml"/>
  <Override PartName="/ppt/slides/slide244.xml" ContentType="application/vnd.openxmlformats-officedocument.presentationml.slide+xml"/>
  <Override PartName="/ppt/slides/slide75.xml" ContentType="application/vnd.openxmlformats-officedocument.presentationml.slide+xml"/>
  <Override PartName="/ppt/slides/slide137.xml" ContentType="application/vnd.openxmlformats-officedocument.presentationml.slide+xml"/>
  <Override PartName="/ppt/slides/slide292.xml" ContentType="application/vnd.openxmlformats-officedocument.presentationml.slide+xml"/>
  <Override PartName="/ppt/slides/slide322.xml" ContentType="application/vnd.openxmlformats-officedocument.presentationml.slide+xml"/>
  <Override PartName="/ppt/slides/slide11.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286.xml" ContentType="application/vnd.openxmlformats-officedocument.presentationml.slide+xml"/>
  <Override PartName="/ppt/slides/slide316.xml" ContentType="application/vnd.openxmlformats-officedocument.presentationml.slide+xml"/>
  <Override PartName="/ppt/slides/slide179.xml" ContentType="application/vnd.openxmlformats-officedocument.presentationml.slide+xml"/>
  <Override PartName="/ppt/slides/slide209.xml" ContentType="application/vnd.openxmlformats-officedocument.presentationml.slide+xml"/>
  <Override PartName="/ppt/slides/slide192.xml" ContentType="application/vnd.openxmlformats-officedocument.presentationml.slide+xml"/>
  <Override PartName="/ppt/slides/slide53.xml" ContentType="application/vnd.openxmlformats-officedocument.presentationml.slide+xml"/>
  <Override PartName="/ppt/slides/slide115.xml" ContentType="application/vnd.openxmlformats-officedocument.presentationml.slide+xml"/>
  <Override PartName="/ppt/slides/slide270.xml" ContentType="application/vnd.openxmlformats-officedocument.presentationml.slide+xml"/>
  <Override PartName="/ppt/slides/slide300.xml" ContentType="application/vnd.openxmlformats-officedocument.presentationml.slide+xml"/>
  <Override PartName="/ppt/slideLayouts/slideLayout16.xml" ContentType="application/vnd.openxmlformats-officedocument.presentationml.slideLayout+xml"/>
  <Override PartName="/ppt/slides/slide47.xml" ContentType="application/vnd.openxmlformats-officedocument.presentationml.slide+xml"/>
  <Override PartName="/ppt/slides/slide264.xml" ContentType="application/vnd.openxmlformats-officedocument.presentationml.slide+xml"/>
  <Override PartName="/ppt/slides/slide157.xml" ContentType="application/vnd.openxmlformats-officedocument.presentationml.slide+xml"/>
  <Override PartName="/ppt/theme/theme1.xml" ContentType="application/vnd.openxmlformats-officedocument.theme+xml"/>
  <Override PartName="/ppt/slides/slide342.xml" ContentType="application/vnd.openxmlformats-officedocument.presentationml.slide+xml"/>
  <Override PartName="/ppt/slides/slide31.xml" ContentType="application/vnd.openxmlformats-officedocument.presentationml.slide+xml"/>
  <Override PartName="/ppt/slides/slide89.xml" ContentType="application/vnd.openxmlformats-officedocument.presentationml.slide+xml"/>
  <Override PartName="/ppt/slides/slide336.xml" ContentType="application/vnd.openxmlformats-officedocument.presentationml.slide+xml"/>
  <Override PartName="/ppt/slides/slide199.xml" ContentType="application/vnd.openxmlformats-officedocument.presentationml.slide+xml"/>
  <Override PartName="/ppt/slides/slide25.xml" ContentType="application/vnd.openxmlformats-officedocument.presentationml.slide+xml"/>
  <Override PartName="/ppt/slides/slide229.xml" ContentType="application/vnd.openxmlformats-officedocument.presentationml.slide+xml"/>
  <Override PartName="/ppt/slides/slide242.xml" ContentType="application/vnd.openxmlformats-officedocument.presentationml.slide+xml"/>
  <Override PartName="/ppt/slides/slide73.xml" ContentType="application/vnd.openxmlformats-officedocument.presentationml.slide+xml"/>
  <Override PartName="/ppt/slides/slide135.xml" ContentType="application/vnd.openxmlformats-officedocument.presentationml.slide+xml"/>
  <Override PartName="/ppt/slides/slide290.xml" ContentType="application/vnd.openxmlformats-officedocument.presentationml.slide+xml"/>
  <Override PartName="/ppt/slides/slide320.xml" ContentType="application/vnd.openxmlformats-officedocument.presentationml.slide+xml"/>
  <Override PartName="/ppt/slides/slide67.xml" ContentType="application/vnd.openxmlformats-officedocument.presentationml.slide+xml"/>
  <Override PartName="/ppt/slides/slide284.xml" ContentType="application/vnd.openxmlformats-officedocument.presentationml.slide+xml"/>
  <Override PartName="/ppt/slides/slide314.xml" ContentType="application/vnd.openxmlformats-officedocument.presentationml.slide+xml"/>
  <Override PartName="/ppt/slides/slide177.xml" ContentType="application/vnd.openxmlformats-officedocument.presentationml.slide+xml"/>
  <Override PartName="/ppt/slides/slide207.xml" ContentType="application/vnd.openxmlformats-officedocument.presentationml.slide+xml"/>
  <Override PartName="/ppt/slides/slide190.xml" ContentType="application/vnd.openxmlformats-officedocument.presentationml.slide+xml"/>
  <Override PartName="/ppt/slides/slide220.xml" ContentType="application/vnd.openxmlformats-officedocument.presentationml.slide+xml"/>
  <Override PartName="/ppt/slides/slide51.xml" ContentType="application/vnd.openxmlformats-officedocument.presentationml.slide+xml"/>
  <Override PartName="/ppt/slides/slide113.xml" ContentType="application/vnd.openxmlformats-officedocument.presentationml.slide+xml"/>
  <Override PartName="/ppt/slideLayouts/slideLayout14.xml" ContentType="application/vnd.openxmlformats-officedocument.presentationml.slideLayout+xml"/>
  <Override PartName="/ppt/slides/slide45.xml" ContentType="application/vnd.openxmlformats-officedocument.presentationml.slide+xml"/>
  <Override PartName="/ppt/slides/slide249.xml" ContentType="application/vnd.openxmlformats-officedocument.presentationml.slide+xml"/>
  <Override PartName="/ppt/slides/slide262.xml" ContentType="application/vnd.openxmlformats-officedocument.presentationml.slide+xml"/>
  <Override PartName="/ppt/slides/slide155.xml" ContentType="application/vnd.openxmlformats-officedocument.presentationml.slide+xml"/>
  <Override PartName="/ppt/slides/slide340.xml" ContentType="application/vnd.openxmlformats-officedocument.presentationml.slide+xml"/>
  <Override PartName="/ppt/slides/slide87.xml" ContentType="application/vnd.openxmlformats-officedocument.presentationml.slide+xml"/>
  <Override PartName="/ppt/slides/slide149.xml" ContentType="application/vnd.openxmlformats-officedocument.presentationml.slide+xml"/>
  <Override PartName="/ppt/slides/slide334.xml" ContentType="application/vnd.openxmlformats-officedocument.presentationml.slide+xml"/>
  <Override PartName="/ppt/slides/slide23.xml" ContentType="application/vnd.openxmlformats-officedocument.presentationml.slide+xml"/>
  <Override PartName="/ppt/slides/slide227.xml" ContentType="application/vnd.openxmlformats-officedocument.presentationml.slide+xml"/>
  <Override PartName="/ppt/slides/slide197.xml" ContentType="application/vnd.openxmlformats-officedocument.presentationml.slide+xml"/>
  <Override PartName="/ppt/slides/slide240.xml" ContentType="application/vnd.openxmlformats-officedocument.presentationml.slide+xml"/>
  <Override PartName="/ppt/slides/slide133.xml" ContentType="application/vnd.openxmlformats-officedocument.presentationml.slide+xml"/>
  <Override PartName="/ppt/slides/slide127.xml" ContentType="application/vnd.openxmlformats-officedocument.presentationml.slide+xml"/>
  <Override PartName="/ppt/slides/slide65.xml" ContentType="application/vnd.openxmlformats-officedocument.presentationml.slide+xml"/>
  <Override PartName="/ppt/slides/slide282.xml" ContentType="application/vnd.openxmlformats-officedocument.presentationml.slide+xml"/>
  <Override PartName="/ppt/slides/slide312.xml" ContentType="application/vnd.openxmlformats-officedocument.presentationml.slide+xml"/>
  <Override PartName="/ppt/slides/slide175.xml" ContentType="application/vnd.openxmlformats-officedocument.presentationml.slide+xml"/>
  <Override PartName="/ppt/slides/slide205.xml" ContentType="application/vnd.openxmlformats-officedocument.presentationml.slide+xml"/>
  <Override PartName="/ppt/slides/slide111.xml" ContentType="application/vnd.openxmlformats-officedocument.presentationml.slide+xml"/>
  <Override PartName="/ppt/slides/slide169.xml" ContentType="application/vnd.openxmlformats-officedocument.presentationml.slide+xml"/>
  <Override PartName="/ppt/slideLayouts/slideLayout12.xml" ContentType="application/vnd.openxmlformats-officedocument.presentationml.slideLayout+xml"/>
  <Override PartName="/ppt/slides/slide43.xml" ContentType="application/vnd.openxmlformats-officedocument.presentationml.slide+xml"/>
  <Override PartName="/ppt/slides/slide247.xml" ContentType="application/vnd.openxmlformats-officedocument.presentationml.slide+xml"/>
  <Override PartName="/ppt/slides/slide260.xml" ContentType="application/vnd.openxmlformats-officedocument.presentationml.slide+xml"/>
  <Override PartName="/ppt/slides/slide153.xml" ContentType="application/vnd.openxmlformats-officedocument.presentationml.slide+xml"/>
  <Override PartName="/ppt/slides/slide85.xml" ContentType="application/vnd.openxmlformats-officedocument.presentationml.slide+xml"/>
  <Override PartName="/ppt/slides/slide147.xml" ContentType="application/vnd.openxmlformats-officedocument.presentationml.slide+xml"/>
  <Override PartName="/ppt/slides/slide332.xml" ContentType="application/vnd.openxmlformats-officedocument.presentationml.slide+xml"/>
  <Override PartName="/ppt/slides/slide195.xml" ContentType="application/vnd.openxmlformats-officedocument.presentationml.slide+xml"/>
  <Override PartName="/ppt/slides/slide21.xml" ContentType="application/vnd.openxmlformats-officedocument.presentationml.slide+xml"/>
  <Override PartName="/ppt/slides/slide225.xml" ContentType="application/vnd.openxmlformats-officedocument.presentationml.slide+xml"/>
  <Override PartName="/ppt/slides/slide131.xml" ContentType="application/vnd.openxmlformats-officedocument.presentationml.slide+xml"/>
  <Override PartName="/ppt/slides/slide189.xml" ContentType="application/vnd.openxmlformats-officedocument.presentationml.slide+xml"/>
  <Override PartName="/ppt/slides/slide219.xml" ContentType="application/vnd.openxmlformats-officedocument.presentationml.slide+xml"/>
  <Override PartName="/ppt/slides/slide63.xml" ContentType="application/vnd.openxmlformats-officedocument.presentationml.slide+xml"/>
  <Override PartName="/ppt/slides/slide125.xml" ContentType="application/vnd.openxmlformats-officedocument.presentationml.slide+xml"/>
  <Override PartName="/ppt/slides/slide280.xml" ContentType="application/vnd.openxmlformats-officedocument.presentationml.slide+xml"/>
  <Override PartName="/ppt/slides/slide310.xml" ContentType="application/vnd.openxmlformats-officedocument.presentationml.slide+xml"/>
  <Override PartName="/ppt/slides/slide173.xml" ContentType="application/vnd.openxmlformats-officedocument.presentationml.slide+xml"/>
  <Override PartName="/ppt/slides/slide203.xml" ContentType="application/vnd.openxmlformats-officedocument.presentationml.slide+xml"/>
  <Override PartName="/ppt/slides/slide167.xml" ContentType="application/vnd.openxmlformats-officedocument.presentationml.slide+xml"/>
  <Override PartName="/ppt/slideLayouts/slideLayout10.xml" ContentType="application/vnd.openxmlformats-officedocument.presentationml.slideLayout+xml"/>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slides/slide151.xml" ContentType="application/vnd.openxmlformats-officedocument.presentationml.slide+xml"/>
  <Override PartName="/ppt/slides/slide239.xml" ContentType="application/vnd.openxmlformats-officedocument.presentationml.slide+xml"/>
  <Override PartName="/ppt/slides/slide83.xml" ContentType="application/vnd.openxmlformats-officedocument.presentationml.slide+xml"/>
  <Override PartName="/ppt/slides/slide145.xml" ContentType="application/vnd.openxmlformats-officedocument.presentationml.slide+xml"/>
  <Override PartName="/ppt/slides/slide330.xml" ContentType="application/vnd.openxmlformats-officedocument.presentationml.slide+xml"/>
  <Override PartName="/ppt/slides/slide193.xml" ContentType="application/vnd.openxmlformats-officedocument.presentationml.slide+xml"/>
  <Override PartName="/ppt/slides/slide223.xml" ContentType="application/vnd.openxmlformats-officedocument.presentationml.slide+xml"/>
  <Override PartName="/ppt/slides/slide187.xml" ContentType="application/vnd.openxmlformats-officedocument.presentationml.slide+xml"/>
  <Override PartName="/ppt/slides/slide217.xml" ContentType="application/vnd.openxmlformats-officedocument.presentationml.slide+xml"/>
  <Override PartName="/ppt/slides/slide61.xml" ContentType="application/vnd.openxmlformats-officedocument.presentationml.slide+xml"/>
  <Override PartName="/ppt/slides/slide123.xml" ContentType="application/vnd.openxmlformats-officedocument.presentationml.slide+xml"/>
  <Override PartName="/ppt/slides/slide171.xml" ContentType="application/vnd.openxmlformats-officedocument.presentationml.slide+xml"/>
  <Override PartName="/ppt/slides/slide201.xml" ContentType="application/vnd.openxmlformats-officedocument.presentationml.slide+xml"/>
  <Override PartName="/ppt/slides/slide259.xml" ContentType="application/vnd.openxmlformats-officedocument.presentationml.slide+xml"/>
  <Override PartName="/ppt/slideLayouts/slideLayout9.xml" ContentType="application/vnd.openxmlformats-officedocument.presentationml.slideLayout+xml"/>
  <Override PartName="/ppt/slides/slide165.xml" ContentType="application/vnd.openxmlformats-officedocument.presentationml.slide+xml"/>
  <Override PartName="/ppt/slides/slide101.xml" ContentType="application/vnd.openxmlformats-officedocument.presentationml.slide+xml"/>
  <Override PartName="/ppt/slides/slide8.xml" ContentType="application/vnd.openxmlformats-officedocument.presentationml.slide+xml"/>
  <Override PartName="/ppt/slides/slide237.xml" ContentType="application/vnd.openxmlformats-officedocument.presentationml.slide+xml"/>
  <Override PartName="/ppt/slides/slide81.xml" ContentType="application/vnd.openxmlformats-officedocument.presentationml.slide+xml"/>
  <Override PartName="/ppt/slides/slide143.xml" ContentType="application/vnd.openxmlformats-officedocument.presentationml.slide+xml"/>
  <Override PartName="/ppt/slides/slide279.xml" ContentType="application/vnd.openxmlformats-officedocument.presentationml.slide+xml"/>
  <Override PartName="/ppt/slides/slide309.xml" ContentType="application/vnd.openxmlformats-officedocument.presentationml.slide+xml"/>
  <Override PartName="/ppt/slides/slide185.xml" ContentType="application/vnd.openxmlformats-officedocument.presentationml.slide+xml"/>
  <Override PartName="/ppt/slides/slide215.xml" ContentType="application/vnd.openxmlformats-officedocument.presentationml.slide+xml"/>
  <Override PartName="/ppt/slides/slide108.xml" ContentType="application/vnd.openxmlformats-officedocument.presentationml.slide+xml"/>
  <Override PartName="/ppt/slides/slide121.xml" ContentType="application/vnd.openxmlformats-officedocument.presentationml.slide+xml"/>
  <Override PartName="/ppt/slideLayouts/slideLayout7.xml" ContentType="application/vnd.openxmlformats-officedocument.presentationml.slideLayout+xml"/>
  <Override PartName="/ppt/slides/slide257.xml" ContentType="application/vnd.openxmlformats-officedocument.presentationml.slide+xml"/>
  <Override PartName="/ppt/slides/slide163.xml" ContentType="application/vnd.openxmlformats-officedocument.presentationml.slide+xml"/>
  <Override PartName="/ppt/slides/slide95.xml" ContentType="application/vnd.openxmlformats-officedocument.presentationml.slide+xml"/>
  <Override PartName="/ppt/slides/slide299.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329.xml" ContentType="application/vnd.openxmlformats-officedocument.presentationml.slide+xml"/>
  <Override PartName="/ppt/slides/slide235.xml" ContentType="application/vnd.openxmlformats-officedocument.presentationml.slide+xml"/>
  <Override PartName="/ppt/slides/slide141.xml" ContentType="application/vnd.openxmlformats-officedocument.presentationml.slide+xml"/>
  <Override PartName="/ppt/slides/slide277.xml" ContentType="application/vnd.openxmlformats-officedocument.presentationml.slide+xml"/>
  <Override PartName="/ppt/slides/slide307.xml" ContentType="application/vnd.openxmlformats-officedocument.presentationml.slide+xml"/>
  <Override PartName="/ppt/slides/slide183.xml" ContentType="application/vnd.openxmlformats-officedocument.presentationml.slide+xml"/>
  <Override PartName="/ppt/slides/slide213.xml" ContentType="application/vnd.openxmlformats-officedocument.presentationml.slide+xml"/>
  <Override PartName="/ppt/slides/slide106.xml" ContentType="application/vnd.openxmlformats-officedocument.presentationml.slide+xml"/>
  <Override PartName="/ppt/tableStyles.xml" ContentType="application/vnd.openxmlformats-officedocument.presentationml.tableStyles+xml"/>
  <Override PartName="/ppt/slides/slide38.xml" ContentType="application/vnd.openxmlformats-officedocument.presentationml.slide+xml"/>
  <Override PartName="/ppt/slideLayouts/slideLayout5.xml" ContentType="application/vnd.openxmlformats-officedocument.presentationml.slideLayout+xml"/>
  <Override PartName="/ppt/slides/slide255.xml" ContentType="application/vnd.openxmlformats-officedocument.presentationml.slide+xml"/>
  <Override PartName="/ppt/slides/slide161.xml" ContentType="application/vnd.openxmlformats-officedocument.presentationml.slide+xml"/>
  <Default Extension="bin" ContentType="application/vnd.openxmlformats-officedocument.presentationml.printerSettings"/>
  <Override PartName="/ppt/slides/slide93.xml" ContentType="application/vnd.openxmlformats-officedocument.presentationml.slide+xml"/>
  <Override PartName="/ppt/slides/slide297.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327.xml" ContentType="application/vnd.openxmlformats-officedocument.presentationml.slide+xml"/>
  <Override PartName="/ppt/slides/slide233.xml" ContentType="application/vnd.openxmlformats-officedocument.presentationml.slide+xml"/>
  <Override PartName="/ppt/slides/slide58.xml" ContentType="application/vnd.openxmlformats-officedocument.presentationml.slide+xml"/>
  <Override PartName="/ppt/slides/slide71.xml" ContentType="application/vnd.openxmlformats-officedocument.presentationml.slide+xml"/>
  <Override PartName="/ppt/slides/slide275.xml" ContentType="application/vnd.openxmlformats-officedocument.presentationml.slide+xml"/>
  <Override PartName="/ppt/slides/slide305.xml" ContentType="application/vnd.openxmlformats-officedocument.presentationml.slide+xml"/>
  <Override PartName="/ppt/slides/slide181.xml" ContentType="application/vnd.openxmlformats-officedocument.presentationml.slide+xml"/>
  <Override PartName="/ppt/slides/slide211.xml" ContentType="application/vnd.openxmlformats-officedocument.presentationml.slide+xml"/>
  <Override PartName="/ppt/slides/slide269.xml" ContentType="application/vnd.openxmlformats-officedocument.presentationml.slide+xml"/>
  <Override PartName="/ppt/slides/slide104.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53.xml" ContentType="application/vnd.openxmlformats-officedocument.presentationml.slide+xml"/>
  <Override PartName="/ppt/slides/slide78.xml" ContentType="application/vnd.openxmlformats-officedocument.presentationml.slide+xml"/>
  <Override PartName="/ppt/slides/slide91.xml" ContentType="application/vnd.openxmlformats-officedocument.presentationml.slide+xml"/>
  <Override PartName="/ppt/slides/slide295.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325.xml" ContentType="application/vnd.openxmlformats-officedocument.presentationml.slide+xml"/>
  <Override PartName="/ppt/slides/slide231.xml" ContentType="application/vnd.openxmlformats-officedocument.presentationml.slide+xml"/>
  <Override PartName="/ppt/slides/slide289.xml" ContentType="application/vnd.openxmlformats-officedocument.presentationml.slide+xml"/>
  <Override PartName="/ppt/slides/slide319.xml" ContentType="application/vnd.openxmlformats-officedocument.presentationml.slide+xml"/>
  <Override PartName="/ppt/slides/slide56.xml" ContentType="application/vnd.openxmlformats-officedocument.presentationml.slide+xml"/>
  <Override PartName="/ppt/slides/slide118.xml" ContentType="application/vnd.openxmlformats-officedocument.presentationml.slide+xml"/>
  <Override PartName="/ppt/slides/slide273.xml" ContentType="application/vnd.openxmlformats-officedocument.presentationml.slide+xml"/>
  <Override PartName="/ppt/slides/slide303.xml" ContentType="application/vnd.openxmlformats-officedocument.presentationml.slide+xml"/>
  <Override PartName="/ppt/slides/slide267.xml" ContentType="application/vnd.openxmlformats-officedocument.presentationml.slide+xml"/>
  <Override PartName="/ppt/slides/slide98.xml" ContentType="application/vnd.openxmlformats-officedocument.presentationml.slide+xml"/>
  <Override PartName="/ppt/slides/slide34.xml" ContentType="application/vnd.openxmlformats-officedocument.presentationml.slide+xml"/>
  <Override PartName="/ppt/slideLayouts/slideLayout1.xml" ContentType="application/vnd.openxmlformats-officedocument.presentationml.slideLayout+xml"/>
  <Override PartName="/ppt/slides/slide251.xml" ContentType="application/vnd.openxmlformats-officedocument.presentationml.slide+xml"/>
  <Override PartName="/ppt/slides/slide339.xml" ContentType="application/vnd.openxmlformats-officedocument.presentationml.slide+xml"/>
  <Override PartName="/ppt/slides/slide28.xml" ContentType="application/vnd.openxmlformats-officedocument.presentationml.slide+xml"/>
  <Override PartName="/ppt/slides/slide245.xml" ContentType="application/vnd.openxmlformats-officedocument.presentationml.slide+xml"/>
  <Override PartName="/ppt/slides/slide76.xml" ContentType="application/vnd.openxmlformats-officedocument.presentationml.slide+xml"/>
  <Override PartName="/ppt/slides/slide138.xml" ContentType="application/vnd.openxmlformats-officedocument.presentationml.slide+xml"/>
  <Override PartName="/ppt/slides/slide293.xml" ContentType="application/vnd.openxmlformats-officedocument.presentationml.slide+xml"/>
  <Override PartName="/ppt/slides/slide323.xml" ContentType="application/vnd.openxmlformats-officedocument.presentationml.slide+xml"/>
  <Override PartName="/ppt/slides/slide12.xml" ContentType="application/vnd.openxmlformats-officedocument.presentationml.slide+xml"/>
  <Default Extension="png" ContentType="image/png"/>
  <Override PartName="/ppt/slides/slide287.xml" ContentType="application/vnd.openxmlformats-officedocument.presentationml.slide+xml"/>
  <Override PartName="/ppt/slides/slide317.xml" ContentType="application/vnd.openxmlformats-officedocument.presentationml.slide+xml"/>
  <Override PartName="/ppt/slides/slide54.xml" ContentType="application/vnd.openxmlformats-officedocument.presentationml.slide+xml"/>
  <Override PartName="/ppt/slides/slide116.xml" ContentType="application/vnd.openxmlformats-officedocument.presentationml.slide+xml"/>
  <Override PartName="/ppt/slides/slide271.xml" ContentType="application/vnd.openxmlformats-officedocument.presentationml.slide+xml"/>
  <Override PartName="/ppt/slides/slide301.xml" ContentType="application/vnd.openxmlformats-officedocument.presentationml.slide+xml"/>
  <Override PartName="/ppt/slideLayouts/slideLayout17.xml" ContentType="application/vnd.openxmlformats-officedocument.presentationml.slideLayout+xml"/>
  <Override PartName="/ppt/slides/slide48.xml" ContentType="application/vnd.openxmlformats-officedocument.presentationml.slide+xml"/>
  <Default Extension="rels" ContentType="application/vnd.openxmlformats-package.relationships+xml"/>
  <Override PartName="/ppt/slides/slide265.xml" ContentType="application/vnd.openxmlformats-officedocument.presentationml.slide+xml"/>
  <Override PartName="/ppt/slides/slide96.xml" ContentType="application/vnd.openxmlformats-officedocument.presentationml.slide+xml"/>
  <Override PartName="/ppt/slides/slide158.xml" ContentType="application/vnd.openxmlformats-officedocument.presentationml.slide+xml"/>
  <Override PartName="/ppt/slides/slide32.xml" ContentType="application/vnd.openxmlformats-officedocument.presentationml.slide+xml"/>
  <Override PartName="/ppt/slides/slide337.xml" ContentType="application/vnd.openxmlformats-officedocument.presentationml.slide+xml"/>
  <Override PartName="/ppt/slides/slide26.xml" ContentType="application/vnd.openxmlformats-officedocument.presentationml.slide+xml"/>
  <Override PartName="/ppt/slides/slide243.xml" ContentType="application/vnd.openxmlformats-officedocument.presentationml.slide+xml"/>
  <Override PartName="/ppt/slides/slide136.xml" ContentType="application/vnd.openxmlformats-officedocument.presentationml.slide+xml"/>
  <Override PartName="/ppt/slides/slide74.xml" ContentType="application/vnd.openxmlformats-officedocument.presentationml.slide+xml"/>
  <Override PartName="/ppt/slides/slide291.xml" ContentType="application/vnd.openxmlformats-officedocument.presentationml.slide+xml"/>
  <Override PartName="/ppt/slides/slide321.xml" ContentType="application/vnd.openxmlformats-officedocument.presentationml.slide+xml"/>
  <Override PartName="/ppt/slides/slide10.xml" ContentType="application/vnd.openxmlformats-officedocument.presentationml.slide+xml"/>
  <Override PartName="/ppt/slides/slide68.xml" ContentType="application/vnd.openxmlformats-officedocument.presentationml.slide+xml"/>
  <Override PartName="/ppt/slides/slide285.xml" ContentType="application/vnd.openxmlformats-officedocument.presentationml.slide+xml"/>
  <Override PartName="/ppt/slides/slide315.xml" ContentType="application/vnd.openxmlformats-officedocument.presentationml.slide+xml"/>
  <Override PartName="/ppt/slides/slide178.xml" ContentType="application/vnd.openxmlformats-officedocument.presentationml.slide+xml"/>
  <Override PartName="/ppt/slides/slide208.xml" ContentType="application/vnd.openxmlformats-officedocument.presentationml.slide+xml"/>
  <Override PartName="/ppt/slides/slide221.xml" ContentType="application/vnd.openxmlformats-officedocument.presentationml.slide+xml"/>
  <Override PartName="/ppt/slides/slide191.xml" ContentType="application/vnd.openxmlformats-officedocument.presentationml.slide+xml"/>
  <Override PartName="/ppt/slides/slide52.xml" ContentType="application/vnd.openxmlformats-officedocument.presentationml.slide+xml"/>
  <Override PartName="/ppt/slides/slide114.xml" ContentType="application/vnd.openxmlformats-officedocument.presentationml.slide+xml"/>
  <Override PartName="/ppt/slideLayouts/slideLayout15.xml" ContentType="application/vnd.openxmlformats-officedocument.presentationml.slideLayout+xml"/>
  <Override PartName="/ppt/slides/slide46.xml" ContentType="application/vnd.openxmlformats-officedocument.presentationml.slide+xml"/>
  <Override PartName="/ppt/presProps.xml" ContentType="application/vnd.openxmlformats-officedocument.presentationml.presProps+xml"/>
  <Override PartName="/ppt/slides/slide263.xml" ContentType="application/vnd.openxmlformats-officedocument.presentationml.slide+xml"/>
  <Override PartName="/ppt/slides/slide156.xml" ContentType="application/vnd.openxmlformats-officedocument.presentationml.slide+xml"/>
  <Override PartName="/ppt/slides/slide3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7"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6" r:id="rId26"/>
    <p:sldId id="287" r:id="rId27"/>
    <p:sldId id="288" r:id="rId28"/>
    <p:sldId id="289" r:id="rId29"/>
    <p:sldId id="290" r:id="rId30"/>
    <p:sldId id="291" r:id="rId31"/>
    <p:sldId id="292" r:id="rId32"/>
    <p:sldId id="293" r:id="rId33"/>
    <p:sldId id="294" r:id="rId34"/>
    <p:sldId id="295" r:id="rId35"/>
    <p:sldId id="296" r:id="rId36"/>
    <p:sldId id="360"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63" r:id="rId99"/>
    <p:sldId id="362" r:id="rId100"/>
    <p:sldId id="364" r:id="rId101"/>
    <p:sldId id="365" r:id="rId102"/>
    <p:sldId id="366" r:id="rId103"/>
    <p:sldId id="367" r:id="rId104"/>
    <p:sldId id="368" r:id="rId105"/>
    <p:sldId id="369" r:id="rId106"/>
    <p:sldId id="37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86" r:id="rId123"/>
    <p:sldId id="387" r:id="rId124"/>
    <p:sldId id="388" r:id="rId125"/>
    <p:sldId id="389" r:id="rId126"/>
    <p:sldId id="390" r:id="rId127"/>
    <p:sldId id="391" r:id="rId128"/>
    <p:sldId id="392" r:id="rId129"/>
    <p:sldId id="393" r:id="rId130"/>
    <p:sldId id="394" r:id="rId131"/>
    <p:sldId id="395" r:id="rId132"/>
    <p:sldId id="396" r:id="rId133"/>
    <p:sldId id="397" r:id="rId134"/>
    <p:sldId id="398" r:id="rId135"/>
    <p:sldId id="399" r:id="rId136"/>
    <p:sldId id="400" r:id="rId137"/>
    <p:sldId id="401" r:id="rId138"/>
    <p:sldId id="402" r:id="rId139"/>
    <p:sldId id="403" r:id="rId140"/>
    <p:sldId id="404" r:id="rId141"/>
    <p:sldId id="405" r:id="rId142"/>
    <p:sldId id="406" r:id="rId143"/>
    <p:sldId id="407" r:id="rId144"/>
    <p:sldId id="408" r:id="rId145"/>
    <p:sldId id="409" r:id="rId146"/>
    <p:sldId id="410" r:id="rId147"/>
    <p:sldId id="411" r:id="rId148"/>
    <p:sldId id="412" r:id="rId149"/>
    <p:sldId id="413" r:id="rId150"/>
    <p:sldId id="414" r:id="rId151"/>
    <p:sldId id="415" r:id="rId152"/>
    <p:sldId id="416" r:id="rId153"/>
    <p:sldId id="417" r:id="rId154"/>
    <p:sldId id="418" r:id="rId155"/>
    <p:sldId id="419" r:id="rId156"/>
    <p:sldId id="420" r:id="rId157"/>
    <p:sldId id="421" r:id="rId158"/>
    <p:sldId id="422" r:id="rId159"/>
    <p:sldId id="423" r:id="rId160"/>
    <p:sldId id="424" r:id="rId161"/>
    <p:sldId id="425" r:id="rId162"/>
    <p:sldId id="426" r:id="rId163"/>
    <p:sldId id="427" r:id="rId164"/>
    <p:sldId id="428" r:id="rId165"/>
    <p:sldId id="429" r:id="rId166"/>
    <p:sldId id="430" r:id="rId167"/>
    <p:sldId id="431" r:id="rId168"/>
    <p:sldId id="432" r:id="rId169"/>
    <p:sldId id="433" r:id="rId170"/>
    <p:sldId id="434" r:id="rId171"/>
    <p:sldId id="435" r:id="rId172"/>
    <p:sldId id="436" r:id="rId173"/>
    <p:sldId id="437" r:id="rId174"/>
    <p:sldId id="438" r:id="rId175"/>
    <p:sldId id="439" r:id="rId176"/>
    <p:sldId id="440" r:id="rId177"/>
    <p:sldId id="441" r:id="rId178"/>
    <p:sldId id="442" r:id="rId179"/>
    <p:sldId id="443" r:id="rId180"/>
    <p:sldId id="444" r:id="rId181"/>
    <p:sldId id="445" r:id="rId182"/>
    <p:sldId id="446" r:id="rId183"/>
    <p:sldId id="447" r:id="rId184"/>
    <p:sldId id="448" r:id="rId185"/>
    <p:sldId id="449" r:id="rId186"/>
    <p:sldId id="450" r:id="rId187"/>
    <p:sldId id="451" r:id="rId188"/>
    <p:sldId id="452" r:id="rId189"/>
    <p:sldId id="453" r:id="rId190"/>
    <p:sldId id="454" r:id="rId191"/>
    <p:sldId id="455" r:id="rId192"/>
    <p:sldId id="456" r:id="rId193"/>
    <p:sldId id="457" r:id="rId194"/>
    <p:sldId id="458" r:id="rId195"/>
    <p:sldId id="459" r:id="rId196"/>
    <p:sldId id="464" r:id="rId197"/>
    <p:sldId id="460" r:id="rId198"/>
    <p:sldId id="461" r:id="rId199"/>
    <p:sldId id="462" r:id="rId200"/>
    <p:sldId id="465" r:id="rId201"/>
    <p:sldId id="466" r:id="rId202"/>
    <p:sldId id="467" r:id="rId203"/>
    <p:sldId id="468" r:id="rId204"/>
    <p:sldId id="469" r:id="rId205"/>
    <p:sldId id="470" r:id="rId206"/>
    <p:sldId id="471" r:id="rId207"/>
    <p:sldId id="463" r:id="rId208"/>
    <p:sldId id="473" r:id="rId209"/>
    <p:sldId id="474" r:id="rId210"/>
    <p:sldId id="475" r:id="rId211"/>
    <p:sldId id="476" r:id="rId212"/>
    <p:sldId id="477" r:id="rId213"/>
    <p:sldId id="478" r:id="rId214"/>
    <p:sldId id="479" r:id="rId215"/>
    <p:sldId id="480" r:id="rId216"/>
    <p:sldId id="481" r:id="rId217"/>
    <p:sldId id="482" r:id="rId218"/>
    <p:sldId id="483" r:id="rId219"/>
    <p:sldId id="484" r:id="rId220"/>
    <p:sldId id="485" r:id="rId221"/>
    <p:sldId id="486" r:id="rId222"/>
    <p:sldId id="487" r:id="rId223"/>
    <p:sldId id="488" r:id="rId224"/>
    <p:sldId id="489" r:id="rId225"/>
    <p:sldId id="490" r:id="rId226"/>
    <p:sldId id="491" r:id="rId227"/>
    <p:sldId id="493" r:id="rId228"/>
    <p:sldId id="494" r:id="rId229"/>
    <p:sldId id="495" r:id="rId230"/>
    <p:sldId id="496" r:id="rId231"/>
    <p:sldId id="497" r:id="rId232"/>
    <p:sldId id="498" r:id="rId233"/>
    <p:sldId id="499" r:id="rId234"/>
    <p:sldId id="500" r:id="rId235"/>
    <p:sldId id="501" r:id="rId236"/>
    <p:sldId id="502" r:id="rId237"/>
    <p:sldId id="503" r:id="rId238"/>
    <p:sldId id="505" r:id="rId239"/>
    <p:sldId id="506" r:id="rId240"/>
    <p:sldId id="507" r:id="rId241"/>
    <p:sldId id="620" r:id="rId242"/>
    <p:sldId id="508" r:id="rId243"/>
    <p:sldId id="509" r:id="rId244"/>
    <p:sldId id="510" r:id="rId245"/>
    <p:sldId id="511" r:id="rId246"/>
    <p:sldId id="512" r:id="rId247"/>
    <p:sldId id="513" r:id="rId248"/>
    <p:sldId id="514" r:id="rId249"/>
    <p:sldId id="515" r:id="rId250"/>
    <p:sldId id="516" r:id="rId251"/>
    <p:sldId id="517" r:id="rId252"/>
    <p:sldId id="518" r:id="rId253"/>
    <p:sldId id="519" r:id="rId254"/>
    <p:sldId id="520" r:id="rId255"/>
    <p:sldId id="521" r:id="rId256"/>
    <p:sldId id="522" r:id="rId257"/>
    <p:sldId id="523" r:id="rId258"/>
    <p:sldId id="524" r:id="rId259"/>
    <p:sldId id="525" r:id="rId260"/>
    <p:sldId id="526" r:id="rId261"/>
    <p:sldId id="527" r:id="rId262"/>
    <p:sldId id="528" r:id="rId263"/>
    <p:sldId id="529" r:id="rId264"/>
    <p:sldId id="530" r:id="rId265"/>
    <p:sldId id="534" r:id="rId266"/>
    <p:sldId id="535" r:id="rId267"/>
    <p:sldId id="536" r:id="rId268"/>
    <p:sldId id="537" r:id="rId269"/>
    <p:sldId id="538" r:id="rId270"/>
    <p:sldId id="539" r:id="rId271"/>
    <p:sldId id="540" r:id="rId272"/>
    <p:sldId id="542" r:id="rId273"/>
    <p:sldId id="543" r:id="rId274"/>
    <p:sldId id="544" r:id="rId275"/>
    <p:sldId id="545" r:id="rId276"/>
    <p:sldId id="546" r:id="rId277"/>
    <p:sldId id="549" r:id="rId278"/>
    <p:sldId id="550" r:id="rId279"/>
    <p:sldId id="551" r:id="rId280"/>
    <p:sldId id="552" r:id="rId281"/>
    <p:sldId id="553" r:id="rId282"/>
    <p:sldId id="555" r:id="rId283"/>
    <p:sldId id="556" r:id="rId284"/>
    <p:sldId id="558" r:id="rId285"/>
    <p:sldId id="559" r:id="rId286"/>
    <p:sldId id="561" r:id="rId287"/>
    <p:sldId id="562" r:id="rId288"/>
    <p:sldId id="563" r:id="rId289"/>
    <p:sldId id="564" r:id="rId290"/>
    <p:sldId id="566" r:id="rId291"/>
    <p:sldId id="568" r:id="rId292"/>
    <p:sldId id="569" r:id="rId293"/>
    <p:sldId id="572" r:id="rId294"/>
    <p:sldId id="573" r:id="rId295"/>
    <p:sldId id="574" r:id="rId296"/>
    <p:sldId id="575" r:id="rId297"/>
    <p:sldId id="576" r:id="rId298"/>
    <p:sldId id="577" r:id="rId299"/>
    <p:sldId id="578" r:id="rId300"/>
    <p:sldId id="579" r:id="rId301"/>
    <p:sldId id="580" r:id="rId302"/>
    <p:sldId id="581" r:id="rId303"/>
    <p:sldId id="582" r:id="rId304"/>
    <p:sldId id="583" r:id="rId305"/>
    <p:sldId id="584" r:id="rId306"/>
    <p:sldId id="585" r:id="rId307"/>
    <p:sldId id="586" r:id="rId308"/>
    <p:sldId id="587" r:id="rId309"/>
    <p:sldId id="588" r:id="rId310"/>
    <p:sldId id="589" r:id="rId311"/>
    <p:sldId id="590" r:id="rId312"/>
    <p:sldId id="591" r:id="rId313"/>
    <p:sldId id="592" r:id="rId314"/>
    <p:sldId id="593" r:id="rId315"/>
    <p:sldId id="594" r:id="rId316"/>
    <p:sldId id="619" r:id="rId317"/>
    <p:sldId id="621" r:id="rId318"/>
    <p:sldId id="622" r:id="rId319"/>
    <p:sldId id="623" r:id="rId320"/>
    <p:sldId id="624" r:id="rId321"/>
    <p:sldId id="625" r:id="rId322"/>
    <p:sldId id="627" r:id="rId323"/>
    <p:sldId id="628" r:id="rId324"/>
    <p:sldId id="629" r:id="rId325"/>
    <p:sldId id="630" r:id="rId326"/>
    <p:sldId id="631" r:id="rId327"/>
    <p:sldId id="632" r:id="rId328"/>
    <p:sldId id="633" r:id="rId329"/>
    <p:sldId id="634" r:id="rId330"/>
    <p:sldId id="635" r:id="rId331"/>
    <p:sldId id="636" r:id="rId332"/>
    <p:sldId id="637" r:id="rId333"/>
    <p:sldId id="638" r:id="rId334"/>
    <p:sldId id="639" r:id="rId335"/>
    <p:sldId id="641" r:id="rId336"/>
    <p:sldId id="642" r:id="rId337"/>
    <p:sldId id="640" r:id="rId338"/>
    <p:sldId id="643" r:id="rId339"/>
    <p:sldId id="644" r:id="rId340"/>
    <p:sldId id="645" r:id="rId341"/>
    <p:sldId id="646" r:id="rId342"/>
    <p:sldId id="650" r:id="rId3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a="http://schemas.openxmlformats.org/drawingml/2006/main" xmlns:r="http://schemas.openxmlformats.org/officeDocument/2006/relationships" xmlns:p="http://schemas.openxmlformats.org/presentationml/2006/main" xmlns:mc="http://schemas.openxmlformats.org/markup-compatibility/2006" xmlns:mv="urn:schemas-microsoft-com:mac:vml"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F8481"/>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a="http://schemas.openxmlformats.org/drawingml/2006/main" xmlns:r="http://schemas.openxmlformats.org/officeDocument/2006/relationships" xmlns:p="http://schemas.openxmlformats.org/presentationml/2006/main" xmlns:mc="http://schemas.openxmlformats.org/markup-compatibility/2006" xmlns:mv="urn:schemas-microsoft-com:mac:vml"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2185" autoAdjust="0"/>
    <p:restoredTop sz="94660"/>
  </p:normalViewPr>
  <p:slideViewPr>
    <p:cSldViewPr snapToGrid="0">
      <p:cViewPr varScale="1">
        <p:scale>
          <a:sx n="148" d="100"/>
          <a:sy n="148" d="100"/>
        </p:scale>
        <p:origin x="-128" y="-392"/>
      </p:cViewPr>
      <p:guideLst>
        <p:guide orient="horz" pos="2160"/>
        <p:guide pos="384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345" Type="http://schemas.openxmlformats.org/officeDocument/2006/relationships/presProps" Target="presProps.xml"/><Relationship Id="rId346" Type="http://schemas.openxmlformats.org/officeDocument/2006/relationships/viewProps" Target="viewProps.xml"/><Relationship Id="rId347" Type="http://schemas.openxmlformats.org/officeDocument/2006/relationships/theme" Target="theme/theme1.xml"/><Relationship Id="rId348"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slide" Target="slides/slide279.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printerSettings" Target="printerSettings/printerSettings1.bin"/><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A80024B-C81D-4C41-90FA-2A2A8E17C13B}" type="datetimeFigureOut">
              <a:rPr lang="en-US" smtClean="0"/>
              <a:pPr/>
              <a:t>4/9/16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7307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0024B-C81D-4C41-90FA-2A2A8E17C13B}" type="datetimeFigureOut">
              <a:rPr lang="en-US" smtClean="0"/>
              <a:pPr/>
              <a:t>4/9/16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697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0024B-C81D-4C41-90FA-2A2A8E17C13B}" type="datetimeFigureOut">
              <a:rPr lang="en-US" smtClean="0"/>
              <a:pPr/>
              <a:t>4/9/16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985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0024B-C81D-4C41-90FA-2A2A8E17C13B}" type="datetimeFigureOut">
              <a:rPr lang="en-US" smtClean="0"/>
              <a:pPr/>
              <a:t>4/9/16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E143B-7A35-4997-A147-107B1F0D67F5}" type="slidenum">
              <a:rPr lang="en-US" smtClean="0"/>
              <a:pPr/>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1997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0024B-C81D-4C41-90FA-2A2A8E17C13B}" type="datetimeFigureOut">
              <a:rPr lang="en-US" smtClean="0"/>
              <a:pPr/>
              <a:t>4/9/16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77394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80024B-C81D-4C41-90FA-2A2A8E17C13B}" type="datetimeFigureOut">
              <a:rPr lang="en-US" smtClean="0"/>
              <a:pPr/>
              <a:t>4/9/16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8700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80024B-C81D-4C41-90FA-2A2A8E17C13B}" type="datetimeFigureOut">
              <a:rPr lang="en-US" smtClean="0"/>
              <a:pPr/>
              <a:t>4/9/16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3266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0024B-C81D-4C41-90FA-2A2A8E17C13B}" type="datetimeFigureOut">
              <a:rPr lang="en-US" smtClean="0"/>
              <a:pPr/>
              <a:t>4/9/16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2691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0024B-C81D-4C41-90FA-2A2A8E17C13B}" type="datetimeFigureOut">
              <a:rPr lang="en-US" smtClean="0"/>
              <a:pPr/>
              <a:t>4/9/16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2372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0024B-C81D-4C41-90FA-2A2A8E17C13B}" type="datetimeFigureOut">
              <a:rPr lang="en-US" smtClean="0"/>
              <a:pPr/>
              <a:t>4/9/16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9594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80024B-C81D-4C41-90FA-2A2A8E17C13B}" type="datetimeFigureOut">
              <a:rPr lang="en-US" smtClean="0"/>
              <a:pPr/>
              <a:t>4/9/16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744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0024B-C81D-4C41-90FA-2A2A8E17C13B}" type="datetimeFigureOut">
              <a:rPr lang="en-US" smtClean="0"/>
              <a:pPr/>
              <a:t>4/9/16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649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80024B-C81D-4C41-90FA-2A2A8E17C13B}" type="datetimeFigureOut">
              <a:rPr lang="en-US" smtClean="0"/>
              <a:pPr/>
              <a:t>4/9/16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8809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80024B-C81D-4C41-90FA-2A2A8E17C13B}" type="datetimeFigureOut">
              <a:rPr lang="en-US" smtClean="0"/>
              <a:pPr/>
              <a:t>4/9/16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077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0024B-C81D-4C41-90FA-2A2A8E17C13B}" type="datetimeFigureOut">
              <a:rPr lang="en-US" smtClean="0"/>
              <a:pPr/>
              <a:t>4/9/16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0071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0024B-C81D-4C41-90FA-2A2A8E17C13B}" type="datetimeFigureOut">
              <a:rPr lang="en-US" smtClean="0"/>
              <a:pPr/>
              <a:t>4/9/16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415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0024B-C81D-4C41-90FA-2A2A8E17C13B}" type="datetimeFigureOut">
              <a:rPr lang="en-US" smtClean="0"/>
              <a:pPr/>
              <a:t>4/9/16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06806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A80024B-C81D-4C41-90FA-2A2A8E17C13B}" type="datetimeFigureOut">
              <a:rPr lang="en-US" smtClean="0"/>
              <a:pPr/>
              <a:t>4/9/16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5CE143B-7A35-4997-A147-107B1F0D67F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611658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was.org/committees/avnwxcourse/airplanes_and_some_radar_tips.htm"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en.wikipedia.org/wiki/Douglas_Aircraft" TargetMode="External"/><Relationship Id="rId4" Type="http://schemas.openxmlformats.org/officeDocument/2006/relationships/hyperlink" Target="http://en.wikipedia.org/wiki/Douglas_DC-9" TargetMode="External"/><Relationship Id="rId5" Type="http://schemas.openxmlformats.org/officeDocument/2006/relationships/hyperlink" Target="http://en.wikipedia.org/wiki/McDonnell_Douglas" TargetMode="External"/><Relationship Id="rId6" Type="http://schemas.openxmlformats.org/officeDocument/2006/relationships/hyperlink" Target="http://en.wikipedia.org/wiki/McDonnell_Douglas_DC-10" TargetMode="External"/><Relationship Id="rId7" Type="http://schemas.openxmlformats.org/officeDocument/2006/relationships/hyperlink" Target="http://en.wikipedia.org/wiki/MD-11" TargetMode="External"/><Relationship Id="rId8" Type="http://schemas.openxmlformats.org/officeDocument/2006/relationships/hyperlink" Target="http://en.wikipedia.org/wiki/L-1011" TargetMode="External"/><Relationship Id="rId9" Type="http://schemas.openxmlformats.org/officeDocument/2006/relationships/hyperlink" Target="http://en.wikipedia.org/wiki/Flight_deck" TargetMode="External"/><Relationship Id="rId10" Type="http://schemas.openxmlformats.org/officeDocument/2006/relationships/hyperlink" Target="http://en.wikipedia.org/wiki/Boeing_747" TargetMode="External"/><Relationship Id="rId1" Type="http://schemas.openxmlformats.org/officeDocument/2006/relationships/slideLayout" Target="../slideLayouts/slideLayout2.xml"/><Relationship Id="rId2" Type="http://schemas.openxmlformats.org/officeDocument/2006/relationships/hyperlink" Target="http://en.wikipedia.org/wiki/Fuselage"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dg.stanford.edu/aa241/propulsion/tvshv.html"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en.wikipedia.org/wiki/Boundary_layer" TargetMode="External"/><Relationship Id="rId4" Type="http://schemas.openxmlformats.org/officeDocument/2006/relationships/hyperlink" Target="http://en.wikipedia.org/wiki/Stall_(flight)" TargetMode="External"/><Relationship Id="rId1" Type="http://schemas.openxmlformats.org/officeDocument/2006/relationships/slideLayout" Target="../slideLayouts/slideLayout2.xml"/><Relationship Id="rId2" Type="http://schemas.openxmlformats.org/officeDocument/2006/relationships/hyperlink" Target="http://en.wikipedia.org/wiki/Leading_edge_slot"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aa.gov/documentLibrary/media/Advisory_Circular/AC_90-23G.pdf"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lyingmag.com/why-are-wings-swept"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pt.aoe.vt.edu/~mason/Mason_f/ConfigAeroHiAlphaNotes.pdf" TargetMode="Externa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orums.jetcareers.com/threads/true-airspeed-and-temperature.118138/" TargetMode="Externa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lighttraining.aopa.org/pdfs/SA11_Aircraft_Icing.pdf"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airlinepilots.com/forum/viewtopic.php?t=897" TargetMode="Externa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pl-flight-training.com/lift-formula.html" TargetMode="External"/><Relationship Id="rId3" Type="http://schemas.openxmlformats.org/officeDocument/2006/relationships/image" Target="../media/image2.jpe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uizmonteiro.com/learning_alt_sim.asp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a.gov/regulations_policies/handbooks_manuals/aviation/pilot_handbook/media/PHAK%20-%20Chapter%2010.pdf" TargetMode="Externa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a.gov/regulations_policies/handbooks_manuals/aviation/pilot_handbook/media/PHAK%20-%20Chapter%2004.pdf" TargetMode="Externa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fmlearning.faa.gov/Publications/atpubs/AIM/Chap2/aim0203.html" TargetMode="External"/><Relationship Id="rId3" Type="http://schemas.openxmlformats.org/officeDocument/2006/relationships/image" Target="../media/image5.png"/></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Mach_number" TargetMode="External"/><Relationship Id="rId3" Type="http://schemas.openxmlformats.org/officeDocument/2006/relationships/hyperlink" Target="http://en.wikipedia.org/wiki/Speed_of_sound" TargetMode="Externa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lyingmag.com/why-are-wings-swept" TargetMode="Externa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a.gov/regulations_policies/handbooks_manuals/aviation/pilot_handbook/media/PHAK%20-%20Chapter%2010.pdf" TargetMode="Externa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aa.gov/air_traffic/publications/atpubs/aim/Chap2/aim0203.html%23ZR8366ROBE" TargetMode="External"/><Relationship Id="rId3" Type="http://schemas.openxmlformats.org/officeDocument/2006/relationships/image" Target="../media/image9.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gl.faa.gov/Regulatory_and_Guidance_Library/rgFAR.nsf/b4a0cab3e513bb58852566c70067018f/13eadef7755dd06386256dac005a30bc!OpenDocument" TargetMode="Externa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a.gov/regulations_policies/handbooks_manuals/aviation/pilot_handbook/media/PHAK%20-%20Chapter%2010.pdf" TargetMode="Externa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2010.atmos.uiuc.edu/(Gh)/guides/maps/sfcobs/dwp.rx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a.gov/regulations_policies/handbooks_manuals/aircraft/amt_airframe_handbook/media/ama_Ch17.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skacfi.com/860/what-is-specific-range.htm"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lightwork.com/training/pilot-interview/tech-question-database/aerodynamics.html"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a.gov/regulations_policies/handbooks_manuals/aviation/pilot_handbook/media/PHAK%20-%20Chapter%2010.pdf"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--An </a:t>
            </a:r>
            <a:r>
              <a:rPr lang="en-US" sz="3200" dirty="0"/>
              <a:t>aircraft is flying in 1g level flight.  You nose the aircraft over to 0G flight, which of the following is true?  </a:t>
            </a:r>
          </a:p>
        </p:txBody>
      </p:sp>
      <p:sp>
        <p:nvSpPr>
          <p:cNvPr id="3" name="Content Placeholder 2"/>
          <p:cNvSpPr>
            <a:spLocks noGrp="1"/>
          </p:cNvSpPr>
          <p:nvPr>
            <p:ph idx="1"/>
          </p:nvPr>
        </p:nvSpPr>
        <p:spPr>
          <a:xfrm>
            <a:off x="1108125" y="2229379"/>
            <a:ext cx="10233800" cy="4351338"/>
          </a:xfrm>
        </p:spPr>
        <p:txBody>
          <a:bodyPr anchor="t">
            <a:normAutofit fontScale="92500" lnSpcReduction="20000"/>
          </a:bodyPr>
          <a:lstStyle/>
          <a:p>
            <a:r>
              <a:rPr lang="en-US" i="1" dirty="0"/>
              <a:t>Induced drag is decreased.</a:t>
            </a:r>
            <a:r>
              <a:rPr lang="en-US" dirty="0"/>
              <a:t> </a:t>
            </a:r>
            <a:r>
              <a:rPr lang="en-US" i="1" dirty="0"/>
              <a:t>Parasite drag is increased.</a:t>
            </a:r>
            <a:endParaRPr lang="en-US" dirty="0"/>
          </a:p>
          <a:p>
            <a:pPr lvl="1"/>
            <a:r>
              <a:rPr lang="en-US" dirty="0"/>
              <a:t>This is because you have reduced lift, therefore induced drag is reduced.  If the airspeed increases in the 0G unload, parasite drag will increase. </a:t>
            </a:r>
            <a:endParaRPr lang="en-US" dirty="0" smtClean="0"/>
          </a:p>
          <a:p>
            <a:pPr lvl="1"/>
            <a:r>
              <a:rPr lang="en-US" dirty="0" smtClean="0">
                <a:solidFill>
                  <a:schemeClr val="accent2">
                    <a:lumMod val="75000"/>
                  </a:schemeClr>
                </a:solidFill>
              </a:rPr>
              <a:t>Induced drag increases in direct proportion to increases in angle of attack. The greater the AOA, the greater the lift, the greater the induced drag. The airflow around the wing is deflected downward producing a rearward component to the lift vector, which is induced drag. The higher the AOA or the slower the airplane is flown, the greater the induced drag. As airspeed increases, induced drag decreases. </a:t>
            </a:r>
          </a:p>
          <a:p>
            <a:pPr lvl="2"/>
            <a:r>
              <a:rPr lang="en-US" dirty="0" smtClean="0">
                <a:solidFill>
                  <a:schemeClr val="accent2">
                    <a:lumMod val="75000"/>
                  </a:schemeClr>
                </a:solidFill>
              </a:rPr>
              <a:t>Everything Explained for the Professional Pilot (EEPP) p. 352. </a:t>
            </a:r>
          </a:p>
          <a:p>
            <a:pPr lvl="1"/>
            <a:r>
              <a:rPr lang="en-US" dirty="0" smtClean="0">
                <a:solidFill>
                  <a:schemeClr val="accent2">
                    <a:lumMod val="75000"/>
                  </a:schemeClr>
                </a:solidFill>
              </a:rPr>
              <a:t>Parasite Drag is the resistance of the air produced by any part of the airplane that does not produce lift. Parasite drag can be further classified into form drag, skin friction, and interference drag. As airspeed increases – induced drag decreases and parasite increases. </a:t>
            </a:r>
          </a:p>
          <a:p>
            <a:pPr lvl="2"/>
            <a:r>
              <a:rPr lang="en-US" dirty="0" smtClean="0">
                <a:solidFill>
                  <a:schemeClr val="accent2">
                    <a:lumMod val="75000"/>
                  </a:schemeClr>
                </a:solidFill>
              </a:rPr>
              <a:t>EEPP p. 352.</a:t>
            </a:r>
            <a:endParaRPr lang="en-US" dirty="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168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a:t>--</a:t>
            </a:r>
            <a:r>
              <a:rPr lang="en-US" sz="3200" dirty="0"/>
              <a:t>What shows up better on weather radar? Snow, hail, sleet, or rain? </a:t>
            </a:r>
            <a:br>
              <a:rPr lang="en-US" sz="3200" dirty="0"/>
            </a:b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Hail</a:t>
            </a:r>
          </a:p>
          <a:p>
            <a:pPr lvl="1"/>
            <a:r>
              <a:rPr lang="en-US" i="1" u="sng" dirty="0" smtClean="0">
                <a:hlinkClick r:id="rId2"/>
              </a:rPr>
              <a:t>http</a:t>
            </a:r>
            <a:r>
              <a:rPr lang="en-US" i="1" u="sng" dirty="0">
                <a:hlinkClick r:id="rId2"/>
              </a:rPr>
              <a:t>://www.nwas.org/committees/avnwxcourse/airplanes_and_some_radar_tips.htm</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9489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--You’re at 1500’ AGL and you are flying at 230KIAS. Your approach speed is 130KIAS and your aircraft slows at a rate of 10kts/NM.  How far out from the runway do you need to slow down in order to shoot the ILS? </a:t>
            </a:r>
          </a:p>
        </p:txBody>
      </p:sp>
      <p:sp>
        <p:nvSpPr>
          <p:cNvPr id="3" name="Content Placeholder 2"/>
          <p:cNvSpPr>
            <a:spLocks noGrp="1"/>
          </p:cNvSpPr>
          <p:nvPr>
            <p:ph idx="1"/>
          </p:nvPr>
        </p:nvSpPr>
        <p:spPr>
          <a:xfrm>
            <a:off x="1108125" y="2229379"/>
            <a:ext cx="10233800" cy="4351338"/>
          </a:xfrm>
        </p:spPr>
        <p:txBody>
          <a:bodyPr anchor="t"/>
          <a:lstStyle/>
          <a:p>
            <a:r>
              <a:rPr lang="en-US" i="1" dirty="0"/>
              <a:t>15nm</a:t>
            </a:r>
            <a:endParaRPr lang="en-US" dirty="0"/>
          </a:p>
          <a:p>
            <a:pPr lvl="1"/>
            <a:r>
              <a:rPr lang="en-US" dirty="0"/>
              <a:t>100kt speed reduction / 10kts/NM = 10nm.  The outer marker of a typical ILS is at 5nm, where you would want to be at approach speed. So,15nm from the airport.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291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--Which of the following is not normally connected to the accessory gear box of a modern turbine engine?  Oil pump, hydraulic pumps, fuel pumps, AC packs?</a:t>
            </a:r>
          </a:p>
        </p:txBody>
      </p:sp>
      <p:sp>
        <p:nvSpPr>
          <p:cNvPr id="3" name="Content Placeholder 2"/>
          <p:cNvSpPr>
            <a:spLocks noGrp="1"/>
          </p:cNvSpPr>
          <p:nvPr>
            <p:ph idx="1"/>
          </p:nvPr>
        </p:nvSpPr>
        <p:spPr>
          <a:xfrm>
            <a:off x="1108125" y="2229379"/>
            <a:ext cx="10233800" cy="4351338"/>
          </a:xfrm>
        </p:spPr>
        <p:txBody>
          <a:bodyPr anchor="t"/>
          <a:lstStyle/>
          <a:p>
            <a:r>
              <a:rPr lang="en-US" i="1" dirty="0"/>
              <a:t>AC Packs</a:t>
            </a:r>
            <a:endParaRPr lang="en-US" dirty="0"/>
          </a:p>
          <a:p>
            <a:pPr lvl="1"/>
            <a:r>
              <a:rPr lang="en-US" dirty="0" smtClean="0"/>
              <a:t>Since </a:t>
            </a:r>
            <a:r>
              <a:rPr lang="en-US" dirty="0"/>
              <a:t>I know nothing about </a:t>
            </a:r>
            <a:r>
              <a:rPr lang="en-US" dirty="0" smtClean="0"/>
              <a:t>them…</a:t>
            </a:r>
          </a:p>
          <a:p>
            <a:pPr lvl="1"/>
            <a:r>
              <a:rPr lang="en-US" dirty="0" smtClean="0"/>
              <a:t>On </a:t>
            </a:r>
            <a:r>
              <a:rPr lang="en-US" dirty="0"/>
              <a:t>most jetliners, the A/C packs are located in the "wing to body fairing" between the two wings beneath the </a:t>
            </a:r>
            <a:r>
              <a:rPr lang="en-US" dirty="0">
                <a:hlinkClick r:id="rId2"/>
              </a:rPr>
              <a:t>fuselage</a:t>
            </a:r>
            <a:r>
              <a:rPr lang="en-US" dirty="0"/>
              <a:t>. On some jetliners (</a:t>
            </a:r>
            <a:r>
              <a:rPr lang="en-US" dirty="0">
                <a:hlinkClick r:id="rId3"/>
              </a:rPr>
              <a:t>Douglas Aircraft</a:t>
            </a:r>
            <a:r>
              <a:rPr lang="en-US" dirty="0"/>
              <a:t> </a:t>
            </a:r>
            <a:r>
              <a:rPr lang="en-US" dirty="0">
                <a:hlinkClick r:id="rId4"/>
              </a:rPr>
              <a:t>DC-9 Series</a:t>
            </a:r>
            <a:r>
              <a:rPr lang="en-US" dirty="0"/>
              <a:t>) the A/C packs are located in the tail. The A/C packs on the </a:t>
            </a:r>
            <a:r>
              <a:rPr lang="en-US" dirty="0">
                <a:hlinkClick r:id="rId5"/>
              </a:rPr>
              <a:t>McDonnell Douglas</a:t>
            </a:r>
            <a:r>
              <a:rPr lang="en-US" dirty="0"/>
              <a:t> </a:t>
            </a:r>
            <a:r>
              <a:rPr lang="en-US" dirty="0">
                <a:hlinkClick r:id="rId6"/>
              </a:rPr>
              <a:t>DC-10</a:t>
            </a:r>
            <a:r>
              <a:rPr lang="en-US" dirty="0"/>
              <a:t>/</a:t>
            </a:r>
            <a:r>
              <a:rPr lang="en-US" dirty="0">
                <a:hlinkClick r:id="rId7"/>
              </a:rPr>
              <a:t>MD-11</a:t>
            </a:r>
            <a:r>
              <a:rPr lang="en-US" dirty="0"/>
              <a:t> and Lockheed </a:t>
            </a:r>
            <a:r>
              <a:rPr lang="en-US" dirty="0">
                <a:hlinkClick r:id="rId8"/>
              </a:rPr>
              <a:t>L-1011</a:t>
            </a:r>
            <a:r>
              <a:rPr lang="en-US" dirty="0"/>
              <a:t> are located in the front of the aircraft beneath the </a:t>
            </a:r>
            <a:r>
              <a:rPr lang="en-US" dirty="0">
                <a:hlinkClick r:id="rId9"/>
              </a:rPr>
              <a:t>flight deck</a:t>
            </a:r>
            <a:r>
              <a:rPr lang="en-US" dirty="0"/>
              <a:t>. Nearly all jetliners have two packs, although larger aircraft such as the </a:t>
            </a:r>
            <a:r>
              <a:rPr lang="en-US" dirty="0">
                <a:hlinkClick r:id="rId10"/>
              </a:rPr>
              <a:t>Boeing 747</a:t>
            </a:r>
            <a:r>
              <a:rPr lang="en-US" dirty="0"/>
              <a:t>, Lockheed </a:t>
            </a:r>
            <a:r>
              <a:rPr lang="en-US" dirty="0">
                <a:hlinkClick r:id="rId8"/>
              </a:rPr>
              <a:t>L-1011</a:t>
            </a:r>
            <a:r>
              <a:rPr lang="en-US" dirty="0"/>
              <a:t>, and McDonnell-Douglas DC-10/</a:t>
            </a:r>
            <a:r>
              <a:rPr lang="en-US" dirty="0">
                <a:hlinkClick r:id="rId7"/>
              </a:rPr>
              <a:t>MD-11</a:t>
            </a:r>
            <a:r>
              <a:rPr lang="en-US" dirty="0"/>
              <a:t> have three.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690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ground effect? </a:t>
            </a:r>
          </a:p>
        </p:txBody>
      </p:sp>
      <p:sp>
        <p:nvSpPr>
          <p:cNvPr id="3" name="Content Placeholder 2"/>
          <p:cNvSpPr>
            <a:spLocks noGrp="1"/>
          </p:cNvSpPr>
          <p:nvPr>
            <p:ph idx="1"/>
          </p:nvPr>
        </p:nvSpPr>
        <p:spPr>
          <a:xfrm>
            <a:off x="1108125" y="2229379"/>
            <a:ext cx="10233800" cy="4351338"/>
          </a:xfrm>
        </p:spPr>
        <p:txBody>
          <a:bodyPr anchor="t"/>
          <a:lstStyle/>
          <a:p>
            <a:r>
              <a:rPr lang="en-US" i="1" dirty="0"/>
              <a:t>A reduction in the downwash and wingtip vortices caused within one wingspan of the ground, reduces induced drag and gives the feeling of “floating”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752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you have an engine failure at V</a:t>
            </a:r>
            <a:r>
              <a:rPr lang="en-US" sz="3200" baseline="-25000" dirty="0"/>
              <a:t>1 </a:t>
            </a:r>
            <a:r>
              <a:rPr lang="en-US" sz="3200" dirty="0"/>
              <a:t>on a balanced field and execute an abort, you will stop by</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The </a:t>
            </a:r>
            <a:r>
              <a:rPr lang="en-US" i="1" dirty="0"/>
              <a:t>departure end of the runway using brakes and </a:t>
            </a:r>
            <a:r>
              <a:rPr lang="en-US" i="1" dirty="0" smtClean="0"/>
              <a:t>spoilers only. </a:t>
            </a:r>
          </a:p>
          <a:p>
            <a:r>
              <a:rPr lang="en-US" dirty="0">
                <a:solidFill>
                  <a:schemeClr val="accent2">
                    <a:lumMod val="75000"/>
                  </a:schemeClr>
                </a:solidFill>
              </a:rPr>
              <a:t>Balanced field length: runway length (or runway plus clearway and / or </a:t>
            </a:r>
            <a:r>
              <a:rPr lang="en-US" dirty="0" err="1">
                <a:solidFill>
                  <a:schemeClr val="accent2">
                    <a:lumMod val="75000"/>
                  </a:schemeClr>
                </a:solidFill>
              </a:rPr>
              <a:t>stopway</a:t>
            </a:r>
            <a:r>
              <a:rPr lang="en-US" dirty="0">
                <a:solidFill>
                  <a:schemeClr val="accent2">
                    <a:lumMod val="75000"/>
                  </a:schemeClr>
                </a:solidFill>
              </a:rPr>
              <a:t>) needed to accelerate to V1 decision speed and – if engine failure happens below V1 – stop on the remaining runway or – if engine failure happens at V1 – continue the takeoff and climb to 35 feet AGL. </a:t>
            </a:r>
          </a:p>
          <a:p>
            <a:pPr lvl="1"/>
            <a:r>
              <a:rPr lang="en-US" dirty="0">
                <a:solidFill>
                  <a:schemeClr val="accent2">
                    <a:lumMod val="75000"/>
                  </a:schemeClr>
                </a:solidFill>
              </a:rPr>
              <a:t>Determined by: takeoff weight, elevation, temperature, wind, runway slope or contamination such as water, ice or snow. </a:t>
            </a:r>
          </a:p>
          <a:p>
            <a:pPr lvl="1"/>
            <a:r>
              <a:rPr lang="en-US" dirty="0">
                <a:solidFill>
                  <a:schemeClr val="accent2">
                    <a:lumMod val="75000"/>
                  </a:schemeClr>
                </a:solidFill>
              </a:rPr>
              <a:t>EEPP P. 154. </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117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--After setting take off power and beginning your take off roll, what happens to thrust? </a:t>
            </a:r>
          </a:p>
        </p:txBody>
      </p:sp>
      <p:sp>
        <p:nvSpPr>
          <p:cNvPr id="3" name="Content Placeholder 2"/>
          <p:cNvSpPr>
            <a:spLocks noGrp="1"/>
          </p:cNvSpPr>
          <p:nvPr>
            <p:ph idx="1"/>
          </p:nvPr>
        </p:nvSpPr>
        <p:spPr>
          <a:xfrm>
            <a:off x="1108125" y="2229379"/>
            <a:ext cx="10233800" cy="4351338"/>
          </a:xfrm>
        </p:spPr>
        <p:txBody>
          <a:bodyPr anchor="t"/>
          <a:lstStyle/>
          <a:p>
            <a:r>
              <a:rPr lang="en-US" i="1" dirty="0"/>
              <a:t>It decreases slightly. </a:t>
            </a:r>
            <a:endParaRPr lang="en-US" dirty="0"/>
          </a:p>
          <a:p>
            <a:pPr lvl="1"/>
            <a:r>
              <a:rPr lang="en-US" i="1" u="sng" dirty="0" smtClean="0">
                <a:hlinkClick r:id="rId2"/>
              </a:rPr>
              <a:t>http</a:t>
            </a:r>
            <a:r>
              <a:rPr lang="en-US" i="1" u="sng" dirty="0">
                <a:hlinkClick r:id="rId2"/>
              </a:rPr>
              <a:t>://</a:t>
            </a:r>
            <a:r>
              <a:rPr lang="en-US" i="1" u="sng" dirty="0" smtClean="0">
                <a:hlinkClick r:id="rId2"/>
              </a:rPr>
              <a:t>adg.stanford.edu/aa241/propulsion/tvshv.html</a:t>
            </a:r>
            <a:endParaRPr lang="en-US" dirty="0"/>
          </a:p>
          <a:p>
            <a:pPr lvl="1"/>
            <a:r>
              <a:rPr lang="en-US" dirty="0" smtClean="0"/>
              <a:t>Of </a:t>
            </a:r>
            <a:r>
              <a:rPr lang="en-US" dirty="0"/>
              <a:t>note the gouge I got this question from said “increases due to Ram effect.” Most of the literature online (and Aero for Naval Aviators) says it decreases until high subsonic speeds, at which point Ram effect takes place. High bypass turbo fans don’t really benefit from Ram effect as much as pure jet, or low bypass turbo fans.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6054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you are on taxiway T and approach RWY 15-33 sign, which way would you turn to get to the threshold of RWY 15? </a:t>
            </a:r>
          </a:p>
        </p:txBody>
      </p:sp>
      <p:sp>
        <p:nvSpPr>
          <p:cNvPr id="3" name="Content Placeholder 2"/>
          <p:cNvSpPr>
            <a:spLocks noGrp="1"/>
          </p:cNvSpPr>
          <p:nvPr>
            <p:ph idx="1"/>
          </p:nvPr>
        </p:nvSpPr>
        <p:spPr>
          <a:xfrm>
            <a:off x="1108125" y="2229379"/>
            <a:ext cx="10233800" cy="4351338"/>
          </a:xfrm>
        </p:spPr>
        <p:txBody>
          <a:bodyPr anchor="t"/>
          <a:lstStyle/>
          <a:p>
            <a:r>
              <a:rPr lang="en-US" i="1" dirty="0"/>
              <a:t>Left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4726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the benefit of dihedral wings? </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Lateral </a:t>
            </a:r>
            <a:r>
              <a:rPr lang="en-US" i="1" dirty="0"/>
              <a:t>stability</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8540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are fowler flaps and what purpose do they serve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Fowler flaps are slotted flaps that move aft on a track thus increasing camber AND chord of a wing which increase wing area and C/L</a:t>
            </a:r>
            <a:r>
              <a:rPr lang="en-US" i="1" baseline="-25000" dirty="0"/>
              <a:t>MAX</a:t>
            </a:r>
            <a:r>
              <a:rPr lang="en-US" i="1" dirty="0"/>
              <a:t> with minimal changes in drag. </a:t>
            </a:r>
            <a:endParaRPr lang="en-US" dirty="0"/>
          </a:p>
          <a:p>
            <a:pPr lvl="1"/>
            <a:r>
              <a:rPr lang="en-US" dirty="0"/>
              <a:t>Page 41, Aero for Naval Aviators</a:t>
            </a:r>
            <a:r>
              <a:rPr lang="en-US" dirty="0" smtClean="0"/>
              <a:t>.</a:t>
            </a:r>
          </a:p>
          <a:p>
            <a:r>
              <a:rPr lang="en-US" dirty="0"/>
              <a:t>Fowler flap: slides backwards before hinging downwards, thereby increasing both camber and chord, creating a larger wing surface better tuned for lower speeds. It also provides some slot effect</a:t>
            </a:r>
            <a:r>
              <a:rPr lang="en-US" dirty="0" smtClean="0"/>
              <a:t>.</a:t>
            </a:r>
          </a:p>
          <a:p>
            <a:pPr lvl="1"/>
            <a:r>
              <a:rPr lang="en-US" dirty="0" smtClean="0"/>
              <a:t>(Delta Gouge_1-2-3-4). </a:t>
            </a:r>
            <a:endParaRPr lang="en-US" dirty="0"/>
          </a:p>
          <a:p>
            <a:pPr lvl="1"/>
            <a:r>
              <a:rPr lang="en-US" dirty="0"/>
              <a:t>(ANA p. 41)</a:t>
            </a:r>
          </a:p>
          <a:p>
            <a:pPr lvl="1"/>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5676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are slotted flaps</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Flaps that when extended provide a slot between the wing and the leading edge of the flap allowing energized airflow through increasing the C/L</a:t>
            </a:r>
            <a:r>
              <a:rPr lang="en-US" i="1" baseline="-25000" dirty="0"/>
              <a:t>MAX. </a:t>
            </a:r>
            <a:endParaRPr lang="en-US" dirty="0"/>
          </a:p>
          <a:p>
            <a:pPr lvl="1"/>
            <a:r>
              <a:rPr lang="en-US" dirty="0"/>
              <a:t>Page 41, Aero for Naval Aviators</a:t>
            </a:r>
            <a:r>
              <a:rPr lang="en-US" dirty="0" smtClean="0"/>
              <a:t>.</a:t>
            </a:r>
          </a:p>
          <a:p>
            <a:r>
              <a:rPr lang="en-US" dirty="0"/>
              <a:t>Slotted flap: a </a:t>
            </a:r>
            <a:r>
              <a:rPr lang="en-US" dirty="0">
                <a:hlinkClick r:id="rId2"/>
              </a:rPr>
              <a:t>slot</a:t>
            </a:r>
            <a:r>
              <a:rPr lang="en-US" dirty="0"/>
              <a:t> (or gap) between the flap and the wing enables high pressure air from below the wing to re-energize the </a:t>
            </a:r>
            <a:r>
              <a:rPr lang="en-US" dirty="0">
                <a:hlinkClick r:id="rId3"/>
              </a:rPr>
              <a:t>boundary layer</a:t>
            </a:r>
            <a:r>
              <a:rPr lang="en-US" dirty="0"/>
              <a:t> over the flap. This helps the airflow to stay attached to the flap, delaying the </a:t>
            </a:r>
            <a:r>
              <a:rPr lang="en-US" dirty="0" smtClean="0">
                <a:hlinkClick r:id="rId4"/>
              </a:rPr>
              <a:t>stall</a:t>
            </a:r>
            <a:r>
              <a:rPr lang="en-US" dirty="0" smtClean="0"/>
              <a:t> (Delta Gouge_1-2-3-4)</a:t>
            </a:r>
            <a:endParaRPr lang="en-US" dirty="0"/>
          </a:p>
          <a:p>
            <a:pPr lvl="1"/>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83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you increase an aircrafts gross weight, what effect does it have on glide range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None. L/D</a:t>
            </a:r>
            <a:r>
              <a:rPr lang="en-US" i="1" baseline="-25000" dirty="0"/>
              <a:t>MAX</a:t>
            </a:r>
            <a:r>
              <a:rPr lang="en-US" i="1" dirty="0"/>
              <a:t> Airspeed will increase but the glide range and AOA remain the same.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012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--On takeoff, ATC instructs you to turn </a:t>
            </a:r>
            <a:r>
              <a:rPr lang="en-US" sz="3200" i="1" dirty="0"/>
              <a:t>immediately</a:t>
            </a:r>
            <a:r>
              <a:rPr lang="en-US" sz="3200" dirty="0"/>
              <a:t> to a designated heading. When do you turn? </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400ft</a:t>
            </a:r>
            <a:r>
              <a:rPr lang="en-US" i="1" dirty="0"/>
              <a:t>, or when you are able to safely turn out (AIM says 400ft)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737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a:t>--</a:t>
            </a:r>
            <a:r>
              <a:rPr lang="en-US" sz="3200" dirty="0"/>
              <a:t>You are in a 737 5nm behind a 747 on approach to runway 25, the winds are 310 at 8kts, what do you do?</a:t>
            </a:r>
          </a:p>
        </p:txBody>
      </p:sp>
      <p:sp>
        <p:nvSpPr>
          <p:cNvPr id="3" name="Content Placeholder 2"/>
          <p:cNvSpPr>
            <a:spLocks noGrp="1"/>
          </p:cNvSpPr>
          <p:nvPr>
            <p:ph idx="1"/>
          </p:nvPr>
        </p:nvSpPr>
        <p:spPr>
          <a:xfrm>
            <a:off x="1108125" y="2229379"/>
            <a:ext cx="10233800" cy="4351338"/>
          </a:xfrm>
        </p:spPr>
        <p:txBody>
          <a:bodyPr anchor="t"/>
          <a:lstStyle/>
          <a:p>
            <a:r>
              <a:rPr lang="en-US" i="1" dirty="0"/>
              <a:t>Land, separation criteria of 5nm exists.</a:t>
            </a:r>
            <a:endParaRPr lang="en-US" dirty="0"/>
          </a:p>
          <a:p>
            <a:pPr lvl="1"/>
            <a:r>
              <a:rPr lang="en-US" i="1" u="sng" dirty="0" smtClean="0">
                <a:hlinkClick r:id="rId2"/>
              </a:rPr>
              <a:t>http</a:t>
            </a:r>
            <a:r>
              <a:rPr lang="en-US" i="1" u="sng" dirty="0">
                <a:hlinkClick r:id="rId2"/>
              </a:rPr>
              <a:t>://www.faa.gov/documentLibrary/media/Advisory_Circular/AC_90-23G.pdf</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6549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the penalty for increasing wing sweep</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Less lift (lower CL</a:t>
            </a:r>
            <a:r>
              <a:rPr lang="en-US" i="1" baseline="-25000" dirty="0"/>
              <a:t>MAX</a:t>
            </a:r>
            <a:r>
              <a:rPr lang="en-US" i="1" dirty="0"/>
              <a:t>), due to less </a:t>
            </a:r>
            <a:r>
              <a:rPr lang="en-US" i="1" dirty="0" err="1"/>
              <a:t>chordwise</a:t>
            </a:r>
            <a:r>
              <a:rPr lang="en-US" i="1" dirty="0"/>
              <a:t> flow, higher stall </a:t>
            </a:r>
            <a:r>
              <a:rPr lang="en-US" i="1" dirty="0" smtClean="0"/>
              <a:t>speeds</a:t>
            </a:r>
            <a:endParaRPr lang="en-US" dirty="0"/>
          </a:p>
          <a:p>
            <a:pPr lvl="1"/>
            <a:r>
              <a:rPr lang="en-US" u="sng" dirty="0" smtClean="0">
                <a:hlinkClick r:id="rId2"/>
              </a:rPr>
              <a:t>http</a:t>
            </a:r>
            <a:r>
              <a:rPr lang="en-US" u="sng" dirty="0">
                <a:hlinkClick r:id="rId2"/>
              </a:rPr>
              <a:t>://www.flyingmag.com/why-are-wings-swept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433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effects stall IAS</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Gross </a:t>
            </a:r>
            <a:r>
              <a:rPr lang="en-US" i="1" dirty="0"/>
              <a:t>weight changes, configuration changes (clean, dirty), maneuvering (g).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2548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--Where is the hottest temperature measured in a Turbine Engine? </a:t>
            </a:r>
          </a:p>
        </p:txBody>
      </p:sp>
      <p:sp>
        <p:nvSpPr>
          <p:cNvPr id="3" name="Content Placeholder 2"/>
          <p:cNvSpPr>
            <a:spLocks noGrp="1"/>
          </p:cNvSpPr>
          <p:nvPr>
            <p:ph idx="1"/>
          </p:nvPr>
        </p:nvSpPr>
        <p:spPr>
          <a:xfrm>
            <a:off x="1108125" y="2229379"/>
            <a:ext cx="10233800" cy="4351338"/>
          </a:xfrm>
        </p:spPr>
        <p:txBody>
          <a:bodyPr anchor="t"/>
          <a:lstStyle/>
          <a:p>
            <a:r>
              <a:rPr lang="en-US" i="1" dirty="0"/>
              <a:t>Turbine Inlet Temperature (TIT)</a:t>
            </a:r>
            <a:endParaRPr lang="en-US" dirty="0"/>
          </a:p>
          <a:p>
            <a:pPr lvl="1"/>
            <a:r>
              <a:rPr lang="en-US" dirty="0"/>
              <a:t>There is an option of EGT. However immediately after combustion, the hot gas is sent to the turbine where energy (heat) is extracted to turn the compressor section. After passing through the turbine, the EGT is measured. </a:t>
            </a:r>
          </a:p>
          <a:p>
            <a:pPr lvl="1"/>
            <a:r>
              <a:rPr lang="en-US" dirty="0"/>
              <a:t>Page 113, Aero for Naval Aviators</a:t>
            </a:r>
          </a:p>
        </p:txBody>
      </p:sp>
      <p:pic>
        <p:nvPicPr>
          <p:cNvPr id="4" name="Picture 3"/>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4382"/>
          <a:stretch>
            <a:fillRect/>
          </a:stretch>
        </p:blipFill>
        <p:spPr bwMode="auto">
          <a:xfrm>
            <a:off x="2868967" y="4518805"/>
            <a:ext cx="5970234" cy="2061912"/>
          </a:xfrm>
          <a:prstGeom prst="rect">
            <a:avLst/>
          </a:prstGeom>
          <a:noFill/>
          <a:ln>
            <a:noFill/>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266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are true about your actions when dealing with an electrical fire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Land </a:t>
            </a:r>
            <a:r>
              <a:rPr lang="en-US" i="1" dirty="0"/>
              <a:t>ASAP</a:t>
            </a:r>
            <a:r>
              <a:rPr lang="en-US" dirty="0"/>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7096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do you calculate minimum hydroplaning speed? </a:t>
            </a:r>
          </a:p>
        </p:txBody>
      </p:sp>
      <p:sp>
        <p:nvSpPr>
          <p:cNvPr id="3" name="Content Placeholder 2"/>
          <p:cNvSpPr>
            <a:spLocks noGrp="1"/>
          </p:cNvSpPr>
          <p:nvPr>
            <p:ph idx="1"/>
          </p:nvPr>
        </p:nvSpPr>
        <p:spPr>
          <a:xfrm>
            <a:off x="1108125" y="2229379"/>
            <a:ext cx="10233800" cy="4351338"/>
          </a:xfrm>
        </p:spPr>
        <p:txBody>
          <a:bodyPr anchor="t"/>
          <a:lstStyle/>
          <a:p>
            <a:r>
              <a:rPr lang="en-US" i="1" dirty="0"/>
              <a:t>9 x </a:t>
            </a:r>
            <a:r>
              <a:rPr lang="en-US" i="1" dirty="0">
                <a:sym typeface="Symbol" panose="05050102010706020507" pitchFamily="18" charset="2"/>
              </a:rPr>
              <a:t></a:t>
            </a:r>
            <a:r>
              <a:rPr lang="en-US" i="1" dirty="0"/>
              <a:t>tire pressure = minimum hydroplaning speed</a:t>
            </a:r>
            <a:endParaRPr lang="en-US" dirty="0"/>
          </a:p>
          <a:p>
            <a:pPr lvl="1"/>
            <a:r>
              <a:rPr lang="en-US" dirty="0"/>
              <a:t>So if your tires are inflated to 144PSI, your minimum hydroplaning speed would be 9 x 12 = 108kts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575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adverse yaw</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Yawing moment away from the direction of the roll when banking the aircraft. </a:t>
            </a:r>
            <a:endParaRPr lang="en-US" dirty="0"/>
          </a:p>
          <a:p>
            <a:pPr lvl="1"/>
            <a:r>
              <a:rPr lang="en-US" dirty="0" smtClean="0"/>
              <a:t>Page </a:t>
            </a:r>
            <a:r>
              <a:rPr lang="en-US" dirty="0"/>
              <a:t>291, Aero for Naval Aviators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2585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a:t>
            </a:r>
            <a:r>
              <a:rPr lang="en-US" sz="3200" dirty="0" err="1"/>
              <a:t>proverse</a:t>
            </a:r>
            <a:r>
              <a:rPr lang="en-US" sz="3200" dirty="0"/>
              <a:t> roll?</a:t>
            </a:r>
          </a:p>
        </p:txBody>
      </p:sp>
      <p:sp>
        <p:nvSpPr>
          <p:cNvPr id="3" name="Content Placeholder 2"/>
          <p:cNvSpPr>
            <a:spLocks noGrp="1"/>
          </p:cNvSpPr>
          <p:nvPr>
            <p:ph idx="1"/>
          </p:nvPr>
        </p:nvSpPr>
        <p:spPr>
          <a:xfrm>
            <a:off x="1108125" y="2229379"/>
            <a:ext cx="10233800" cy="4351338"/>
          </a:xfrm>
        </p:spPr>
        <p:txBody>
          <a:bodyPr anchor="t"/>
          <a:lstStyle/>
          <a:p>
            <a:r>
              <a:rPr lang="en-US" i="1" dirty="0"/>
              <a:t>Rolling moment into the direction of yaw. When you step on the right rudder, the advancing left wing produces more lift and creates a rolling moment to the right.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715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a:t>--</a:t>
            </a:r>
            <a:r>
              <a:rPr lang="en-US" sz="3200" dirty="0"/>
              <a:t>What is a skid?</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Yaw </a:t>
            </a:r>
            <a:r>
              <a:rPr lang="en-US" i="1" dirty="0"/>
              <a:t>into the direction of the turn. Decreases turn radius, increases turn rate.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8164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a slip</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Yaw away from direction of the turn. Increases turn radius, decreases turn </a:t>
            </a:r>
            <a:r>
              <a:rPr lang="en-US" i="1" dirty="0" smtClean="0"/>
              <a:t>rate.</a:t>
            </a:r>
            <a:endParaRPr lang="en-US" dirty="0"/>
          </a:p>
          <a:p>
            <a:pPr lvl="1"/>
            <a:r>
              <a:rPr lang="en-US" dirty="0" smtClean="0"/>
              <a:t>Wing </a:t>
            </a:r>
            <a:r>
              <a:rPr lang="en-US" dirty="0"/>
              <a:t>down, top rudder…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128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does 1013.2 </a:t>
            </a:r>
            <a:r>
              <a:rPr lang="en-US" sz="3200" dirty="0" err="1"/>
              <a:t>millibars</a:t>
            </a:r>
            <a:r>
              <a:rPr lang="en-US" sz="3200" dirty="0"/>
              <a:t> equate to in inches of mercury (</a:t>
            </a:r>
            <a:r>
              <a:rPr lang="en-US" sz="3200" dirty="0" err="1"/>
              <a:t>inHg</a:t>
            </a:r>
            <a:r>
              <a:rPr lang="en-US" sz="3200" dirty="0" smtClean="0"/>
              <a:t>)?</a:t>
            </a:r>
            <a:endParaRPr lang="en-US" sz="3200" b="1"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29.92 </a:t>
            </a:r>
            <a:r>
              <a:rPr lang="en-US" i="1" dirty="0" err="1"/>
              <a:t>inHg</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6037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--Which control is more effective as AOA increases. Ailerons, rudder, elevator, or </a:t>
            </a:r>
            <a:r>
              <a:rPr lang="en-US" sz="3200" dirty="0" err="1"/>
              <a:t>speedbrake</a:t>
            </a:r>
            <a:r>
              <a:rPr lang="en-US" sz="3200" dirty="0"/>
              <a:t>? </a:t>
            </a:r>
          </a:p>
        </p:txBody>
      </p:sp>
      <p:sp>
        <p:nvSpPr>
          <p:cNvPr id="3" name="Content Placeholder 2"/>
          <p:cNvSpPr>
            <a:spLocks noGrp="1"/>
          </p:cNvSpPr>
          <p:nvPr>
            <p:ph idx="1"/>
          </p:nvPr>
        </p:nvSpPr>
        <p:spPr>
          <a:xfrm>
            <a:off x="1108125" y="2229379"/>
            <a:ext cx="10233800" cy="4351338"/>
          </a:xfrm>
        </p:spPr>
        <p:txBody>
          <a:bodyPr anchor="t"/>
          <a:lstStyle/>
          <a:p>
            <a:r>
              <a:rPr lang="en-US" i="1" dirty="0"/>
              <a:t>Elevator?</a:t>
            </a:r>
            <a:endParaRPr lang="en-US" dirty="0"/>
          </a:p>
          <a:p>
            <a:pPr lvl="1"/>
            <a:r>
              <a:rPr lang="en-US" dirty="0"/>
              <a:t>Just my guess, but I would have to say the control surface responsible for increasing the AOA (the elevator) is probably the most effective.  The article below is heavy on science, but eliminates the rudder and ailerons.  </a:t>
            </a:r>
            <a:endParaRPr lang="en-US" dirty="0" smtClean="0"/>
          </a:p>
          <a:p>
            <a:pPr lvl="1"/>
            <a:r>
              <a:rPr lang="en-US" u="sng" dirty="0" smtClean="0">
                <a:hlinkClick r:id="rId2"/>
              </a:rPr>
              <a:t>http</a:t>
            </a:r>
            <a:r>
              <a:rPr lang="en-US" u="sng" dirty="0">
                <a:hlinkClick r:id="rId2"/>
              </a:rPr>
              <a:t>://www.dept.aoe.vt.edu/~</a:t>
            </a:r>
            <a:r>
              <a:rPr lang="en-US" u="sng" dirty="0" smtClean="0">
                <a:hlinkClick r:id="rId2"/>
              </a:rPr>
              <a:t>mason/Mason_f/ConfigAeroHiAlphaNotes.pdf</a:t>
            </a:r>
            <a:endParaRPr lang="en-US" u="sng" dirty="0" smtClean="0"/>
          </a:p>
          <a:p>
            <a:r>
              <a:rPr lang="en-US" dirty="0" smtClean="0"/>
              <a:t>Delta Gouge_1-2-3-4 says rudder is more effective.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117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the proper sequence of engine indications during start?</a:t>
            </a:r>
          </a:p>
        </p:txBody>
      </p:sp>
      <p:sp>
        <p:nvSpPr>
          <p:cNvPr id="3" name="Content Placeholder 2"/>
          <p:cNvSpPr>
            <a:spLocks noGrp="1"/>
          </p:cNvSpPr>
          <p:nvPr>
            <p:ph idx="1"/>
          </p:nvPr>
        </p:nvSpPr>
        <p:spPr>
          <a:xfrm>
            <a:off x="1108125" y="2229379"/>
            <a:ext cx="10233800" cy="4351338"/>
          </a:xfrm>
        </p:spPr>
        <p:txBody>
          <a:bodyPr anchor="t"/>
          <a:lstStyle/>
          <a:p>
            <a:r>
              <a:rPr lang="en-US" i="1" dirty="0"/>
              <a:t>RPM, Oil Pressure, fuel flow, EGT</a:t>
            </a:r>
            <a:endParaRPr lang="en-US" dirty="0"/>
          </a:p>
          <a:p>
            <a:pPr lvl="1"/>
            <a:r>
              <a:rPr lang="en-US" dirty="0"/>
              <a:t>If the engine isn’t turning, it can’t create oil pressure. If there is no fuel flow, there is no combustion, so no EGT.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4567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color are the runway edge lights the last 2000’ of the runway? </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Yellow</a:t>
            </a:r>
          </a:p>
          <a:p>
            <a:pPr lvl="1"/>
            <a:r>
              <a:rPr lang="en-US" i="1" dirty="0" smtClean="0">
                <a:solidFill>
                  <a:srgbClr val="7030A0"/>
                </a:solidFill>
              </a:rPr>
              <a:t>(AIM 2-1-6)</a:t>
            </a:r>
            <a:endParaRPr lang="en-US" dirty="0">
              <a:solidFill>
                <a:srgbClr val="7030A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5420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a:t>--</a:t>
            </a:r>
            <a:r>
              <a:rPr lang="en-US" sz="3200" dirty="0"/>
              <a:t>What color are runway centerline lights the last 3000’ of the runway</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Alternating </a:t>
            </a:r>
            <a:r>
              <a:rPr lang="en-US" i="1" dirty="0"/>
              <a:t>red and white for the first 2000’ then solid red the last 1000</a:t>
            </a:r>
            <a:r>
              <a:rPr lang="en-US" i="1" dirty="0" smtClean="0"/>
              <a:t>’</a:t>
            </a:r>
          </a:p>
          <a:p>
            <a:r>
              <a:rPr lang="en-US" i="1" dirty="0" smtClean="0">
                <a:solidFill>
                  <a:srgbClr val="7030A0"/>
                </a:solidFill>
              </a:rPr>
              <a:t>Red/White 3000’ from the end, and all red 1000’ from the end of the runway.</a:t>
            </a:r>
          </a:p>
          <a:p>
            <a:r>
              <a:rPr lang="en-US" i="1" dirty="0" smtClean="0">
                <a:solidFill>
                  <a:srgbClr val="7030A0"/>
                </a:solidFill>
              </a:rPr>
              <a:t>Same question in a scenario: “Just landed, lights change from white to alternating red/white, how far from the end are you?”</a:t>
            </a:r>
            <a:endParaRPr lang="en-US" dirty="0">
              <a:solidFill>
                <a:srgbClr val="7030A0"/>
              </a:solidFill>
            </a:endParaRP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01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does a forward CG affect stall speed?</a:t>
            </a:r>
            <a:br>
              <a:rPr lang="en-US" sz="3200" dirty="0"/>
            </a:br>
            <a:endParaRPr lang="en-US" sz="3200" dirty="0"/>
          </a:p>
        </p:txBody>
      </p:sp>
      <p:sp>
        <p:nvSpPr>
          <p:cNvPr id="3" name="Content Placeholder 2"/>
          <p:cNvSpPr>
            <a:spLocks noGrp="1"/>
          </p:cNvSpPr>
          <p:nvPr>
            <p:ph idx="1"/>
          </p:nvPr>
        </p:nvSpPr>
        <p:spPr>
          <a:xfrm>
            <a:off x="1108125" y="2229379"/>
            <a:ext cx="10233800" cy="4351338"/>
          </a:xfrm>
        </p:spPr>
        <p:txBody>
          <a:bodyPr anchor="t">
            <a:normAutofit fontScale="92500" lnSpcReduction="20000"/>
          </a:bodyPr>
          <a:lstStyle/>
          <a:p>
            <a:r>
              <a:rPr lang="en-US" i="1" dirty="0" smtClean="0"/>
              <a:t>Increases</a:t>
            </a:r>
          </a:p>
          <a:p>
            <a:r>
              <a:rPr lang="en-US" i="1" dirty="0" smtClean="0">
                <a:solidFill>
                  <a:schemeClr val="accent2">
                    <a:lumMod val="75000"/>
                  </a:schemeClr>
                </a:solidFill>
              </a:rPr>
              <a:t>Effects of forward CG: </a:t>
            </a:r>
          </a:p>
          <a:p>
            <a:pPr lvl="1"/>
            <a:r>
              <a:rPr lang="en-US" i="1" u="sng" dirty="0" smtClean="0">
                <a:solidFill>
                  <a:schemeClr val="accent2">
                    <a:lumMod val="75000"/>
                  </a:schemeClr>
                </a:solidFill>
              </a:rPr>
              <a:t>Increased longitudinal stability </a:t>
            </a:r>
            <a:r>
              <a:rPr lang="en-US" i="1" dirty="0" smtClean="0">
                <a:solidFill>
                  <a:schemeClr val="accent2">
                    <a:lumMod val="75000"/>
                  </a:schemeClr>
                </a:solidFill>
              </a:rPr>
              <a:t>– as AOA is increased, the airplane tends to reduce that angle (higher stick forces).</a:t>
            </a:r>
          </a:p>
          <a:p>
            <a:pPr lvl="1"/>
            <a:r>
              <a:rPr lang="en-US" i="1" u="sng" dirty="0" smtClean="0">
                <a:solidFill>
                  <a:schemeClr val="accent2">
                    <a:lumMod val="75000"/>
                  </a:schemeClr>
                </a:solidFill>
              </a:rPr>
              <a:t>Lower cruise speed </a:t>
            </a:r>
            <a:r>
              <a:rPr lang="en-US" i="1" dirty="0" smtClean="0">
                <a:solidFill>
                  <a:schemeClr val="accent2">
                    <a:lumMod val="75000"/>
                  </a:schemeClr>
                </a:solidFill>
              </a:rPr>
              <a:t>– increased drag, greater AOA required to maintain altitude. More elevator down force to drag around. </a:t>
            </a:r>
          </a:p>
          <a:p>
            <a:pPr lvl="1"/>
            <a:r>
              <a:rPr lang="en-US" i="1" u="sng" dirty="0" smtClean="0">
                <a:solidFill>
                  <a:schemeClr val="accent2">
                    <a:lumMod val="75000"/>
                  </a:schemeClr>
                </a:solidFill>
              </a:rPr>
              <a:t>Higher stall speed </a:t>
            </a:r>
            <a:r>
              <a:rPr lang="en-US" i="1" dirty="0" smtClean="0">
                <a:solidFill>
                  <a:schemeClr val="accent2">
                    <a:lumMod val="75000"/>
                  </a:schemeClr>
                </a:solidFill>
              </a:rPr>
              <a:t>– stalling angle of attack reached at a higher speed due to increased wing loading. </a:t>
            </a:r>
          </a:p>
          <a:p>
            <a:pPr lvl="1"/>
            <a:r>
              <a:rPr lang="en-US" i="1" u="sng" dirty="0" smtClean="0">
                <a:solidFill>
                  <a:schemeClr val="accent2">
                    <a:lumMod val="75000"/>
                  </a:schemeClr>
                </a:solidFill>
              </a:rPr>
              <a:t>Greater elevator back pressure required</a:t>
            </a:r>
            <a:r>
              <a:rPr lang="en-US" i="1" dirty="0">
                <a:solidFill>
                  <a:schemeClr val="accent2">
                    <a:lumMod val="75000"/>
                  </a:schemeClr>
                </a:solidFill>
              </a:rPr>
              <a:t> </a:t>
            </a:r>
            <a:r>
              <a:rPr lang="en-US" i="1" dirty="0" smtClean="0">
                <a:solidFill>
                  <a:schemeClr val="accent2">
                    <a:lumMod val="75000"/>
                  </a:schemeClr>
                </a:solidFill>
              </a:rPr>
              <a:t>- More airflow will be required over the elevator in order to raise the aircraft’s pitch attitude – therefore you'll need more speed for takeoff, a longer takeoff roll, higher approach speeds, and more elevator back pressure for landing flare.</a:t>
            </a:r>
          </a:p>
          <a:p>
            <a:pPr lvl="1"/>
            <a:r>
              <a:rPr lang="en-US" i="1" u="sng" dirty="0" smtClean="0">
                <a:solidFill>
                  <a:schemeClr val="accent2">
                    <a:lumMod val="75000"/>
                  </a:schemeClr>
                </a:solidFill>
              </a:rPr>
              <a:t>Good stall / spin recovery</a:t>
            </a:r>
            <a:r>
              <a:rPr lang="en-US" i="1" dirty="0" smtClean="0">
                <a:solidFill>
                  <a:schemeClr val="accent2">
                    <a:lumMod val="75000"/>
                  </a:schemeClr>
                </a:solidFill>
              </a:rPr>
              <a:t>. </a:t>
            </a:r>
          </a:p>
          <a:p>
            <a:pPr lvl="2"/>
            <a:r>
              <a:rPr lang="en-US" i="1" dirty="0" smtClean="0">
                <a:solidFill>
                  <a:schemeClr val="accent2">
                    <a:lumMod val="75000"/>
                  </a:schemeClr>
                </a:solidFill>
              </a:rPr>
              <a:t>EEPP p. 247</a:t>
            </a:r>
            <a:endParaRPr lang="en-US" dirty="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3108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flying at 6000’ with a local altimeter of 29.96.  The outside air temperature drops 10 degrees, What happened to your true altitude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You are lower than 6000’</a:t>
            </a:r>
            <a:endParaRPr lang="en-US" dirty="0"/>
          </a:p>
          <a:p>
            <a:pPr lvl="1"/>
            <a:r>
              <a:rPr lang="en-US" dirty="0"/>
              <a:t>High to Low, look out below.  Low to high, up in the sky.  Works for both pressure and temperature. </a:t>
            </a:r>
            <a:endParaRPr lang="en-US" dirty="0" smtClean="0"/>
          </a:p>
          <a:p>
            <a:pPr lvl="1"/>
            <a:r>
              <a:rPr lang="en-US" dirty="0" smtClean="0">
                <a:solidFill>
                  <a:schemeClr val="accent2">
                    <a:lumMod val="75000"/>
                  </a:schemeClr>
                </a:solidFill>
              </a:rPr>
              <a:t>True Altitude: actual height above mean sea level (MSL) as if measured with a tape measure. Elevations of airports, mountain tops, towers and other obstructions are given in true altitude. (EEPP p. 118).</a:t>
            </a:r>
          </a:p>
          <a:p>
            <a:pPr lvl="1"/>
            <a:r>
              <a:rPr lang="en-US" dirty="0" smtClean="0">
                <a:solidFill>
                  <a:schemeClr val="accent2">
                    <a:lumMod val="75000"/>
                  </a:schemeClr>
                </a:solidFill>
              </a:rPr>
              <a:t>True Altitude: the vertical distance of the aircraft above sea level – the actual altitude. It is often expressed as feet above mean sea level (MSL). Airport, terrain, and obstacle elevations on aeronautical charts are true altitudes. (PHAK p. 7-6)</a:t>
            </a:r>
          </a:p>
          <a:p>
            <a:pPr lvl="1"/>
            <a:r>
              <a:rPr lang="en-US" dirty="0" smtClean="0">
                <a:solidFill>
                  <a:schemeClr val="accent2">
                    <a:lumMod val="75000"/>
                  </a:schemeClr>
                </a:solidFill>
              </a:rPr>
              <a:t>Above answer appears to be wrong. How can your “actual” height “as if measured with a tape measure” ever change? </a:t>
            </a:r>
            <a:endParaRPr lang="en-US" dirty="0">
              <a:solidFill>
                <a:schemeClr val="accent2">
                  <a:lumMod val="75000"/>
                </a:schemeClr>
              </a:solidFill>
            </a:endParaRP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342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flying along and the outside air temperature increases 5deg C. What happens to your TAS</a:t>
            </a:r>
            <a:r>
              <a:rPr lang="en-US" sz="3200" dirty="0" smtClean="0"/>
              <a:t>?</a:t>
            </a:r>
            <a:endParaRPr lang="en-US" sz="3200" dirty="0"/>
          </a:p>
        </p:txBody>
      </p:sp>
      <p:sp>
        <p:nvSpPr>
          <p:cNvPr id="3" name="Content Placeholder 2"/>
          <p:cNvSpPr>
            <a:spLocks noGrp="1"/>
          </p:cNvSpPr>
          <p:nvPr>
            <p:ph idx="1"/>
          </p:nvPr>
        </p:nvSpPr>
        <p:spPr>
          <a:xfrm>
            <a:off x="1108125" y="1860884"/>
            <a:ext cx="10233800" cy="4719833"/>
          </a:xfrm>
        </p:spPr>
        <p:txBody>
          <a:bodyPr anchor="t">
            <a:normAutofit fontScale="70000" lnSpcReduction="20000"/>
          </a:bodyPr>
          <a:lstStyle/>
          <a:p>
            <a:r>
              <a:rPr lang="en-US" i="1" dirty="0"/>
              <a:t>Increases</a:t>
            </a:r>
            <a:endParaRPr lang="en-US" dirty="0"/>
          </a:p>
          <a:p>
            <a:pPr lvl="1"/>
            <a:r>
              <a:rPr lang="en-US" dirty="0"/>
              <a:t>Increase in temp = decrease in </a:t>
            </a:r>
            <a:r>
              <a:rPr lang="en-US" dirty="0" smtClean="0">
                <a:solidFill>
                  <a:schemeClr val="accent2">
                    <a:lumMod val="75000"/>
                  </a:schemeClr>
                </a:solidFill>
              </a:rPr>
              <a:t>(air) </a:t>
            </a:r>
            <a:r>
              <a:rPr lang="en-US" dirty="0" smtClean="0"/>
              <a:t>density</a:t>
            </a:r>
            <a:r>
              <a:rPr lang="en-US" dirty="0"/>
              <a:t>. </a:t>
            </a:r>
            <a:endParaRPr lang="en-US" dirty="0" smtClean="0"/>
          </a:p>
          <a:p>
            <a:pPr lvl="1"/>
            <a:r>
              <a:rPr lang="en-US" dirty="0" smtClean="0">
                <a:solidFill>
                  <a:schemeClr val="accent2">
                    <a:lumMod val="75000"/>
                  </a:schemeClr>
                </a:solidFill>
              </a:rPr>
              <a:t>True Airspeed: CAS or (EAS) corrected for nonstandard pressure and temperature. True airspeed and CAS are the same in standard atmosphere at sea level. Obtained from a flight computer (E6B) or the Aircraft Flight Manual. True airspeed increases roughly 2% for each 1,000 </a:t>
            </a:r>
            <a:r>
              <a:rPr lang="en-US" dirty="0" err="1" smtClean="0">
                <a:solidFill>
                  <a:schemeClr val="accent2">
                    <a:lumMod val="75000"/>
                  </a:schemeClr>
                </a:solidFill>
              </a:rPr>
              <a:t>ft</a:t>
            </a:r>
            <a:r>
              <a:rPr lang="en-US" dirty="0" smtClean="0">
                <a:solidFill>
                  <a:schemeClr val="accent2">
                    <a:lumMod val="75000"/>
                  </a:schemeClr>
                </a:solidFill>
              </a:rPr>
              <a:t> of density altitude. Therefore at 10,000 feet, true airspeed is approximately 20% greater than indicated airspeed. (EEPP p. 114).</a:t>
            </a:r>
          </a:p>
          <a:p>
            <a:pPr lvl="1"/>
            <a:r>
              <a:rPr lang="en-US" dirty="0" smtClean="0">
                <a:solidFill>
                  <a:schemeClr val="accent2">
                    <a:lumMod val="75000"/>
                  </a:schemeClr>
                </a:solidFill>
              </a:rPr>
              <a:t>Density Altitude – is pressure altitude (29.92) corrected for non-standard temperature and is considered for aircraft performance. Warmer air is “thinner” than colder air. Higher temperatures can be equivalent to higher altitudes as far as aircraft performance is concerned (warmer air is less dense, the molecules are further apart). Density altitude is the altitude the aircraft “thinks” it is flying. In other words, on a hot day aircraft performance sucks. (OAT – ISA) x 120 + Press Altitude = Density Altitude. (EEPP p. 118). </a:t>
            </a:r>
          </a:p>
          <a:p>
            <a:pPr lvl="1"/>
            <a:r>
              <a:rPr lang="en-US" dirty="0">
                <a:solidFill>
                  <a:schemeClr val="accent2">
                    <a:lumMod val="75000"/>
                  </a:schemeClr>
                </a:solidFill>
              </a:rPr>
              <a:t>Thin air (hot, high, low pressure) allows the airplane to go </a:t>
            </a:r>
            <a:r>
              <a:rPr lang="en-US" dirty="0" smtClean="0">
                <a:solidFill>
                  <a:schemeClr val="accent2">
                    <a:lumMod val="75000"/>
                  </a:schemeClr>
                </a:solidFill>
              </a:rPr>
              <a:t>faster…because </a:t>
            </a:r>
            <a:r>
              <a:rPr lang="en-US" dirty="0">
                <a:solidFill>
                  <a:schemeClr val="accent2">
                    <a:lumMod val="75000"/>
                  </a:schemeClr>
                </a:solidFill>
              </a:rPr>
              <a:t>the air molecules are farther apart and the airplane moves faster through the air to achieve the same amount of lift and IAS. Thin air also makes the airplane fly at a higher speed to takeoff and land, necessitating a longer runway. Thick air (cold, low, high pressure) makes the airplane go slower, but it also allows it takeoff and land </a:t>
            </a:r>
            <a:r>
              <a:rPr lang="en-US" dirty="0" err="1">
                <a:solidFill>
                  <a:schemeClr val="accent2">
                    <a:lumMod val="75000"/>
                  </a:schemeClr>
                </a:solidFill>
              </a:rPr>
              <a:t>land</a:t>
            </a:r>
            <a:r>
              <a:rPr lang="en-US" dirty="0">
                <a:solidFill>
                  <a:schemeClr val="accent2">
                    <a:lumMod val="75000"/>
                  </a:schemeClr>
                </a:solidFill>
              </a:rPr>
              <a:t> at lower speeds, allowing a shorter runway. </a:t>
            </a:r>
            <a:endParaRPr lang="en-US" dirty="0" smtClean="0">
              <a:solidFill>
                <a:schemeClr val="accent2">
                  <a:lumMod val="75000"/>
                </a:schemeClr>
              </a:solidFill>
              <a:hlinkClick r:id="rId2"/>
            </a:endParaRPr>
          </a:p>
          <a:p>
            <a:pPr lvl="2"/>
            <a:r>
              <a:rPr lang="en-US" dirty="0" smtClean="0">
                <a:solidFill>
                  <a:schemeClr val="accent2">
                    <a:lumMod val="75000"/>
                  </a:schemeClr>
                </a:solidFill>
                <a:hlinkClick r:id="rId2"/>
              </a:rPr>
              <a:t>http</a:t>
            </a:r>
            <a:r>
              <a:rPr lang="en-US" dirty="0">
                <a:solidFill>
                  <a:schemeClr val="accent2">
                    <a:lumMod val="75000"/>
                  </a:schemeClr>
                </a:solidFill>
                <a:hlinkClick r:id="rId2"/>
              </a:rPr>
              <a:t>://forums.jetcareers.com/threads/true-airspeed-and-temperature.118138</a:t>
            </a:r>
            <a:r>
              <a:rPr lang="en-US" dirty="0" smtClean="0">
                <a:solidFill>
                  <a:schemeClr val="accent2">
                    <a:lumMod val="75000"/>
                  </a:schemeClr>
                </a:solidFill>
                <a:hlinkClick r:id="rId2"/>
              </a:rPr>
              <a:t>/</a:t>
            </a:r>
            <a:endParaRPr lang="en-US" dirty="0" smtClean="0">
              <a:solidFill>
                <a:schemeClr val="accent2">
                  <a:lumMod val="75000"/>
                </a:schemeClr>
              </a:solidFill>
            </a:endParaRPr>
          </a:p>
          <a:p>
            <a:r>
              <a:rPr lang="en-US" dirty="0"/>
              <a:t>It </a:t>
            </a:r>
            <a:r>
              <a:rPr lang="en-US" b="1" dirty="0"/>
              <a:t>increases</a:t>
            </a:r>
            <a:r>
              <a:rPr lang="en-US" dirty="0"/>
              <a:t>.  </a:t>
            </a:r>
          </a:p>
          <a:p>
            <a:pPr lvl="1"/>
            <a:r>
              <a:rPr lang="en-US" dirty="0"/>
              <a:t>(increase is 1.2 </a:t>
            </a:r>
            <a:r>
              <a:rPr lang="en-US" dirty="0" err="1"/>
              <a:t>kts</a:t>
            </a:r>
            <a:r>
              <a:rPr lang="en-US" dirty="0"/>
              <a:t> per degree C. TAS is EAS corrected for density alt. DA increases with T)</a:t>
            </a:r>
          </a:p>
          <a:p>
            <a:pPr lvl="2"/>
            <a:r>
              <a:rPr lang="en-US" dirty="0" smtClean="0"/>
              <a:t>(Delta Gouge_1-2-3-4) (ANA </a:t>
            </a:r>
            <a:r>
              <a:rPr lang="en-US" dirty="0"/>
              <a:t>p.2, 14)</a:t>
            </a:r>
          </a:p>
          <a:p>
            <a:pPr lvl="2"/>
            <a:endParaRPr lang="en-US" dirty="0" smtClean="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9737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your drift correction if you have a 35kt crosswind and are flying at </a:t>
            </a:r>
            <a:r>
              <a:rPr lang="en-US" sz="3200" dirty="0" smtClean="0"/>
              <a:t>0.7IMN</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5</a:t>
            </a:r>
            <a:r>
              <a:rPr lang="en-US" i="1" baseline="30000" dirty="0"/>
              <a:t> </a:t>
            </a:r>
            <a:r>
              <a:rPr lang="en-US" i="1" dirty="0" smtClean="0"/>
              <a:t>deg.</a:t>
            </a:r>
            <a:endParaRPr lang="en-US" dirty="0"/>
          </a:p>
          <a:p>
            <a:pPr lvl="1"/>
            <a:r>
              <a:rPr lang="en-US" dirty="0" smtClean="0"/>
              <a:t>Drift </a:t>
            </a:r>
            <a:r>
              <a:rPr lang="en-US" dirty="0"/>
              <a:t>= Crosswind component / TAS in NM/min.  35</a:t>
            </a:r>
            <a:r>
              <a:rPr lang="en-US" strike="sngStrike" dirty="0"/>
              <a:t>kts</a:t>
            </a:r>
            <a:r>
              <a:rPr lang="en-US" dirty="0"/>
              <a:t>/7</a:t>
            </a:r>
            <a:r>
              <a:rPr lang="en-US" strike="sngStrike" dirty="0"/>
              <a:t>nm/min </a:t>
            </a:r>
            <a:r>
              <a:rPr lang="en-US" dirty="0"/>
              <a:t>= 5 deg.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88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a:t>--</a:t>
            </a:r>
            <a:r>
              <a:rPr lang="en-US" sz="3200" dirty="0"/>
              <a:t>What does a generator supervisory panel do</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Monitor for over/under voltage condition</a:t>
            </a:r>
            <a:endParaRPr lang="en-US" dirty="0"/>
          </a:p>
          <a:p>
            <a:pPr lvl="1"/>
            <a:r>
              <a:rPr lang="en-US" dirty="0"/>
              <a:t>The monitor really is measuring the speed of rotation of the generator to ensure stable output.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52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--When does timing for wake turbulence begin on departure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Nose </a:t>
            </a:r>
            <a:r>
              <a:rPr lang="en-US" i="1" dirty="0"/>
              <a:t>wheel lift off of the preceding aircraft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482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--Which type of icing </a:t>
            </a:r>
            <a:r>
              <a:rPr lang="en-US" sz="3200" dirty="0" smtClean="0"/>
              <a:t>will </a:t>
            </a:r>
            <a:r>
              <a:rPr lang="en-US" sz="3200" dirty="0"/>
              <a:t>cause ice to form more quickly? </a:t>
            </a:r>
          </a:p>
        </p:txBody>
      </p:sp>
      <p:sp>
        <p:nvSpPr>
          <p:cNvPr id="3" name="Content Placeholder 2"/>
          <p:cNvSpPr>
            <a:spLocks noGrp="1"/>
          </p:cNvSpPr>
          <p:nvPr>
            <p:ph idx="1"/>
          </p:nvPr>
        </p:nvSpPr>
        <p:spPr>
          <a:xfrm>
            <a:off x="1108125" y="2229379"/>
            <a:ext cx="10233800" cy="4351338"/>
          </a:xfrm>
        </p:spPr>
        <p:txBody>
          <a:bodyPr anchor="t"/>
          <a:lstStyle/>
          <a:p>
            <a:r>
              <a:rPr lang="en-US" i="1" dirty="0"/>
              <a:t>Freezing </a:t>
            </a:r>
            <a:r>
              <a:rPr lang="en-US" i="1" dirty="0" smtClean="0"/>
              <a:t>rain</a:t>
            </a:r>
            <a:endParaRPr lang="en-US" dirty="0"/>
          </a:p>
          <a:p>
            <a:pPr lvl="1"/>
            <a:r>
              <a:rPr lang="en-US" i="1" u="sng" dirty="0" smtClean="0">
                <a:hlinkClick r:id="rId2"/>
              </a:rPr>
              <a:t>http</a:t>
            </a:r>
            <a:r>
              <a:rPr lang="en-US" i="1" u="sng" dirty="0">
                <a:hlinkClick r:id="rId2"/>
              </a:rPr>
              <a:t>://flighttraining.aopa.org/pdfs/SA11_Aircraft_Icing.pdf</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314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the most likely cause of a hung start</a:t>
            </a:r>
            <a:r>
              <a:rPr lang="en-US" sz="3200" dirty="0" smtClean="0"/>
              <a:t>?</a:t>
            </a:r>
            <a:br>
              <a:rPr lang="en-US" sz="3200" dirty="0" smtClean="0"/>
            </a:b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Insufficient starting source</a:t>
            </a:r>
            <a:endParaRPr lang="en-US" dirty="0"/>
          </a:p>
          <a:p>
            <a:pPr lvl="1"/>
            <a:r>
              <a:rPr lang="en-US" dirty="0"/>
              <a:t>If the engine fails to accelerate to the proper speed after ignition or does not accelerate to idle RPM a hung start has occurred. A hung start, may also be called a false start. A hung start may be caused by an insufficient starting power source or fuel control malfunction.</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7535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far down the runway is the aiming point on an instrument runway</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1000 </a:t>
            </a:r>
            <a:r>
              <a:rPr lang="en-US" i="1" dirty="0" smtClean="0"/>
              <a:t>feet</a:t>
            </a:r>
          </a:p>
          <a:p>
            <a:pPr lvl="1"/>
            <a:r>
              <a:rPr lang="en-US" i="1" dirty="0" smtClean="0">
                <a:solidFill>
                  <a:srgbClr val="7030A0"/>
                </a:solidFill>
              </a:rPr>
              <a:t>(AIM 2-3-2)</a:t>
            </a:r>
            <a:endParaRPr lang="en-US" dirty="0">
              <a:solidFill>
                <a:srgbClr val="7030A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646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transition altitude?</a:t>
            </a:r>
          </a:p>
        </p:txBody>
      </p:sp>
      <p:sp>
        <p:nvSpPr>
          <p:cNvPr id="3" name="Content Placeholder 2"/>
          <p:cNvSpPr>
            <a:spLocks noGrp="1"/>
          </p:cNvSpPr>
          <p:nvPr>
            <p:ph idx="1"/>
          </p:nvPr>
        </p:nvSpPr>
        <p:spPr>
          <a:xfrm>
            <a:off x="1108125" y="2229379"/>
            <a:ext cx="10233800" cy="4351338"/>
          </a:xfrm>
        </p:spPr>
        <p:txBody>
          <a:bodyPr anchor="t">
            <a:normAutofit lnSpcReduction="10000"/>
          </a:bodyPr>
          <a:lstStyle/>
          <a:p>
            <a:r>
              <a:rPr lang="en-US" i="1" dirty="0"/>
              <a:t>The altitude, while CLIMBING, where you would set your altimeter to QNE of 29.92</a:t>
            </a:r>
            <a:endParaRPr lang="en-US" dirty="0"/>
          </a:p>
          <a:p>
            <a:pPr lvl="1"/>
            <a:r>
              <a:rPr lang="en-US" dirty="0" smtClean="0"/>
              <a:t>Memory </a:t>
            </a:r>
            <a:r>
              <a:rPr lang="en-US" dirty="0"/>
              <a:t>aid…QNE (everywhere), QNH (here…local) </a:t>
            </a:r>
            <a:endParaRPr lang="en-US" dirty="0" smtClean="0"/>
          </a:p>
          <a:p>
            <a:pPr lvl="1"/>
            <a:r>
              <a:rPr lang="en-US" dirty="0" smtClean="0">
                <a:solidFill>
                  <a:schemeClr val="accent2">
                    <a:lumMod val="75000"/>
                  </a:schemeClr>
                </a:solidFill>
              </a:rPr>
              <a:t>QNH: the barometric pressure as reported by a particular station (local altimeter station). </a:t>
            </a:r>
          </a:p>
          <a:p>
            <a:pPr lvl="1"/>
            <a:r>
              <a:rPr lang="en-US" dirty="0" smtClean="0">
                <a:solidFill>
                  <a:schemeClr val="accent2">
                    <a:lumMod val="75000"/>
                  </a:schemeClr>
                </a:solidFill>
              </a:rPr>
              <a:t>QNE: aka “pressure altitude” – altimeter setting referenced to “ISA standard pressure”. The standard altimeter setting used in controlled airspace at or above the “transition altitude” (18,000 MSL in US).</a:t>
            </a:r>
          </a:p>
          <a:p>
            <a:pPr lvl="2"/>
            <a:r>
              <a:rPr lang="en-US" dirty="0" smtClean="0">
                <a:solidFill>
                  <a:schemeClr val="accent2">
                    <a:lumMod val="75000"/>
                  </a:schemeClr>
                </a:solidFill>
              </a:rPr>
              <a:t>EEPP p. 140.</a:t>
            </a:r>
          </a:p>
          <a:p>
            <a:r>
              <a:rPr lang="en-US" b="1" dirty="0"/>
              <a:t>Transition altitude </a:t>
            </a:r>
            <a:r>
              <a:rPr lang="en-US" dirty="0"/>
              <a:t>- Altitude climbing through which the altimeters must be set to QNE (29.92 </a:t>
            </a:r>
            <a:r>
              <a:rPr lang="en-US" dirty="0" err="1"/>
              <a:t>InHg</a:t>
            </a:r>
            <a:r>
              <a:rPr lang="en-US" dirty="0"/>
              <a:t> or 1013 MB). May be called “transition height”. This is specified on the terminal plate.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690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transition level</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The </a:t>
            </a:r>
            <a:r>
              <a:rPr lang="en-US" i="1" dirty="0"/>
              <a:t>altitude, while DESCENDING, you would set the QNH as </a:t>
            </a:r>
            <a:r>
              <a:rPr lang="en-US" i="1" dirty="0" smtClean="0"/>
              <a:t>required.</a:t>
            </a:r>
            <a:r>
              <a:rPr lang="en-US" dirty="0"/>
              <a:t> </a:t>
            </a:r>
            <a:endParaRPr lang="en-US" dirty="0" smtClean="0"/>
          </a:p>
          <a:p>
            <a:r>
              <a:rPr lang="en-US" dirty="0" smtClean="0">
                <a:solidFill>
                  <a:schemeClr val="accent2">
                    <a:lumMod val="75000"/>
                  </a:schemeClr>
                </a:solidFill>
              </a:rPr>
              <a:t>18,000 MSL in US.</a:t>
            </a:r>
          </a:p>
          <a:p>
            <a:r>
              <a:rPr lang="en-US" b="1" dirty="0"/>
              <a:t>Transition level </a:t>
            </a:r>
            <a:r>
              <a:rPr lang="en-US" dirty="0"/>
              <a:t>- Flight level descending through which altimeters must be reset to QNH as required. This is specified on ATIS or as communicated by ATC.  </a:t>
            </a:r>
          </a:p>
          <a:p>
            <a:pPr marL="0" indent="0">
              <a:buNone/>
            </a:pPr>
            <a:endParaRPr lang="en-US" i="1" dirty="0" smtClean="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5292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dynamic hydroplaning? </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The </a:t>
            </a:r>
            <a:r>
              <a:rPr lang="en-US" i="1" dirty="0"/>
              <a:t>aircraft tires are riding on a thin sheet of water than on the runway surface</a:t>
            </a:r>
            <a:r>
              <a:rPr lang="en-US" i="1" dirty="0" smtClean="0"/>
              <a:t>.</a:t>
            </a:r>
          </a:p>
          <a:p>
            <a:r>
              <a:rPr lang="en-US" i="1" dirty="0" smtClean="0">
                <a:solidFill>
                  <a:schemeClr val="accent2">
                    <a:lumMod val="75000"/>
                  </a:schemeClr>
                </a:solidFill>
              </a:rPr>
              <a:t>Dynamic Hydroplaning: occurs when there is standing water on the runway of a least one-tenth of an inch. This amount of water acts to life the tire off the runway surface and can result in complete loss of braking effectiveness. </a:t>
            </a:r>
          </a:p>
          <a:p>
            <a:pPr lvl="1"/>
            <a:r>
              <a:rPr lang="en-US" i="1" dirty="0" smtClean="0">
                <a:solidFill>
                  <a:schemeClr val="accent2">
                    <a:lumMod val="75000"/>
                  </a:schemeClr>
                </a:solidFill>
              </a:rPr>
              <a:t>EEPP p. 372.</a:t>
            </a:r>
            <a:endParaRPr lang="en-US" dirty="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857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--Which of the following is true about the relationship between thrust and drag in straight and level fight. </a:t>
            </a:r>
          </a:p>
        </p:txBody>
      </p:sp>
      <p:sp>
        <p:nvSpPr>
          <p:cNvPr id="3" name="Content Placeholder 2"/>
          <p:cNvSpPr>
            <a:spLocks noGrp="1"/>
          </p:cNvSpPr>
          <p:nvPr>
            <p:ph idx="1"/>
          </p:nvPr>
        </p:nvSpPr>
        <p:spPr>
          <a:xfrm>
            <a:off x="1108125" y="2229379"/>
            <a:ext cx="10233800" cy="4351338"/>
          </a:xfrm>
        </p:spPr>
        <p:txBody>
          <a:bodyPr anchor="t"/>
          <a:lstStyle/>
          <a:p>
            <a:r>
              <a:rPr lang="en-US" i="1" dirty="0"/>
              <a:t>Thrust equals total drag in level flight.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25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--Large jets need to enter the VFR pattern at what altitude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1500’ AGL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23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you lose the generator and the alternator, how is the AC bus powered? </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The </a:t>
            </a:r>
            <a:r>
              <a:rPr lang="en-US" i="1" dirty="0"/>
              <a:t>Battery, via an inverter (converts DC to AC)</a:t>
            </a:r>
            <a:endParaRPr lang="en-US"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04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battery voltage reads zero, what’s wrong</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The battery isn’t being charged (variation of this answer)</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1040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 an electrical malfunction, which bus do you lose first? </a:t>
            </a:r>
          </a:p>
        </p:txBody>
      </p:sp>
      <p:sp>
        <p:nvSpPr>
          <p:cNvPr id="3" name="Content Placeholder 2"/>
          <p:cNvSpPr>
            <a:spLocks noGrp="1"/>
          </p:cNvSpPr>
          <p:nvPr>
            <p:ph idx="1"/>
          </p:nvPr>
        </p:nvSpPr>
        <p:spPr>
          <a:xfrm>
            <a:off x="1108125" y="2229379"/>
            <a:ext cx="10233800" cy="4351338"/>
          </a:xfrm>
        </p:spPr>
        <p:txBody>
          <a:bodyPr anchor="t"/>
          <a:lstStyle/>
          <a:p>
            <a:r>
              <a:rPr lang="en-US" i="1" dirty="0"/>
              <a:t>Utility bus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03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the correct sequence for starting a turbine engine? </a:t>
            </a:r>
          </a:p>
        </p:txBody>
      </p:sp>
      <p:sp>
        <p:nvSpPr>
          <p:cNvPr id="3" name="Content Placeholder 2"/>
          <p:cNvSpPr>
            <a:spLocks noGrp="1"/>
          </p:cNvSpPr>
          <p:nvPr>
            <p:ph idx="1"/>
          </p:nvPr>
        </p:nvSpPr>
        <p:spPr>
          <a:xfrm>
            <a:off x="1108125" y="2229379"/>
            <a:ext cx="10233800" cy="4351338"/>
          </a:xfrm>
        </p:spPr>
        <p:txBody>
          <a:bodyPr anchor="t"/>
          <a:lstStyle/>
          <a:p>
            <a:r>
              <a:rPr lang="en-US" i="1" dirty="0"/>
              <a:t>Air, Ignition, </a:t>
            </a:r>
            <a:r>
              <a:rPr lang="en-US" i="1" dirty="0" smtClean="0"/>
              <a:t>Fuel</a:t>
            </a:r>
            <a:endParaRPr lang="en-US" dirty="0"/>
          </a:p>
          <a:p>
            <a:pPr lvl="1"/>
            <a:r>
              <a:rPr lang="en-US" dirty="0" smtClean="0"/>
              <a:t>One </a:t>
            </a:r>
            <a:r>
              <a:rPr lang="en-US" dirty="0"/>
              <a:t>gouge sheet had “Rotation, Ignition, Fuel.” Rotation is air, so either way it works.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834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--Where does bleed air come from and what is it used for?</a:t>
            </a:r>
          </a:p>
        </p:txBody>
      </p:sp>
      <p:sp>
        <p:nvSpPr>
          <p:cNvPr id="3" name="Content Placeholder 2"/>
          <p:cNvSpPr>
            <a:spLocks noGrp="1"/>
          </p:cNvSpPr>
          <p:nvPr>
            <p:ph idx="1"/>
          </p:nvPr>
        </p:nvSpPr>
        <p:spPr>
          <a:xfrm>
            <a:off x="1108125" y="2229379"/>
            <a:ext cx="10233800" cy="4351338"/>
          </a:xfrm>
        </p:spPr>
        <p:txBody>
          <a:bodyPr anchor="t"/>
          <a:lstStyle/>
          <a:p>
            <a:r>
              <a:rPr lang="en-US" i="1" dirty="0"/>
              <a:t>A stage in compressor (varies w/ engines). It is used for pressurization, heating, Air conditioning, anti-ice, pneumatics.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200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a:t>--</a:t>
            </a:r>
            <a:r>
              <a:rPr lang="en-US" sz="3200" dirty="0"/>
              <a:t>What is the purpose of the turbine section</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Convert the accelerated hot gas from the combustion chamber into energy to turn the compressor section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1891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does “cleared for the ILS 09R” mean</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You are cleared to execute the published approach. Maintain any assigned altitude or airspeed restrictions until on the approach.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7928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landing in a crosswind, what happens to the power required</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Higher power required, due to increased drag.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7335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a:t>--</a:t>
            </a:r>
            <a:r>
              <a:rPr lang="en-US" sz="3200" dirty="0"/>
              <a:t>If “cleared to taxi to the active runway” what does it mean?</a:t>
            </a:r>
          </a:p>
        </p:txBody>
      </p:sp>
      <p:sp>
        <p:nvSpPr>
          <p:cNvPr id="3" name="Content Placeholder 2"/>
          <p:cNvSpPr>
            <a:spLocks noGrp="1"/>
          </p:cNvSpPr>
          <p:nvPr>
            <p:ph idx="1"/>
          </p:nvPr>
        </p:nvSpPr>
        <p:spPr>
          <a:xfrm>
            <a:off x="1108125" y="2229379"/>
            <a:ext cx="10233800" cy="4351338"/>
          </a:xfrm>
        </p:spPr>
        <p:txBody>
          <a:bodyPr anchor="t"/>
          <a:lstStyle/>
          <a:p>
            <a:r>
              <a:rPr lang="en-US" i="1" dirty="0"/>
              <a:t> The current ATC phraseology requires them to clear you across each runway. </a:t>
            </a:r>
            <a:endParaRPr lang="en-US" dirty="0"/>
          </a:p>
          <a:p>
            <a:pPr lvl="1"/>
            <a:r>
              <a:rPr lang="en-US" i="1" dirty="0" smtClean="0"/>
              <a:t>  </a:t>
            </a:r>
            <a:r>
              <a:rPr lang="en-US" i="1" dirty="0"/>
              <a:t>“Devil 21, taxi to runway 23R via B, A. CROSS 32L and 32R.”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76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--Arcing around a VOR in a strong cross wind, where do you put the head of the needle in relationship to the wingtip</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The head of the needle will be in front of the wing if the wind is coming from the VOR.  The head of the needle will be in back of the wing if the wind is coming from the outside of the arc.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796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--Taking off from runway 30, you lose the right engine after V</a:t>
            </a:r>
            <a:r>
              <a:rPr lang="en-US" sz="3200" baseline="-25000" dirty="0"/>
              <a:t>1</a:t>
            </a:r>
            <a:r>
              <a:rPr lang="en-US" sz="3200" dirty="0"/>
              <a:t>. What is the worst wind component? 240/30, 270/30, 330/30, 360/30. </a:t>
            </a:r>
          </a:p>
        </p:txBody>
      </p:sp>
      <p:sp>
        <p:nvSpPr>
          <p:cNvPr id="3" name="Content Placeholder 2"/>
          <p:cNvSpPr>
            <a:spLocks noGrp="1"/>
          </p:cNvSpPr>
          <p:nvPr>
            <p:ph idx="1"/>
          </p:nvPr>
        </p:nvSpPr>
        <p:spPr>
          <a:xfrm>
            <a:off x="1108125" y="2229379"/>
            <a:ext cx="10233800" cy="4351338"/>
          </a:xfrm>
        </p:spPr>
        <p:txBody>
          <a:bodyPr anchor="t"/>
          <a:lstStyle/>
          <a:p>
            <a:r>
              <a:rPr lang="en-US" i="1" dirty="0"/>
              <a:t>360/30</a:t>
            </a:r>
            <a:endParaRPr lang="en-US" dirty="0"/>
          </a:p>
          <a:p>
            <a:pPr lvl="1"/>
            <a:r>
              <a:rPr lang="en-US" i="1" dirty="0"/>
              <a:t>“</a:t>
            </a:r>
            <a:r>
              <a:rPr lang="en-US" dirty="0"/>
              <a:t>Good Engine, Good wind. Bad Engine, Bad wind.”  Crosswind causes weathervane effect.  If the plane is already yawing due to failed engine, and then begins to weathervane into the crosswind (while accelerating on deck), there may not be sufficient rudder to counteract them.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770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--When coming to land with your left engine failed.  Winds are 030/30. You have your choice of runways 18/36 or 12/30.  Which runway should you use?</a:t>
            </a:r>
          </a:p>
        </p:txBody>
      </p:sp>
      <p:sp>
        <p:nvSpPr>
          <p:cNvPr id="3" name="Content Placeholder 2"/>
          <p:cNvSpPr>
            <a:spLocks noGrp="1"/>
          </p:cNvSpPr>
          <p:nvPr>
            <p:ph idx="1"/>
          </p:nvPr>
        </p:nvSpPr>
        <p:spPr>
          <a:xfrm>
            <a:off x="1108125" y="2229379"/>
            <a:ext cx="10233800" cy="4351338"/>
          </a:xfrm>
        </p:spPr>
        <p:txBody>
          <a:bodyPr anchor="t"/>
          <a:lstStyle/>
          <a:p>
            <a:r>
              <a:rPr lang="en-US" i="1" dirty="0"/>
              <a:t>RWY </a:t>
            </a:r>
            <a:r>
              <a:rPr lang="en-US" i="1" dirty="0" smtClean="0"/>
              <a:t>36</a:t>
            </a:r>
          </a:p>
          <a:p>
            <a:pPr lvl="1"/>
            <a:r>
              <a:rPr lang="en-US" dirty="0" smtClean="0"/>
              <a:t>Land </a:t>
            </a:r>
            <a:r>
              <a:rPr lang="en-US" dirty="0"/>
              <a:t>with good engine into the wind.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8119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start abnormality is indicated by a slight rise in EGT with RPM stabilizing below limit?</a:t>
            </a:r>
          </a:p>
        </p:txBody>
      </p:sp>
      <p:sp>
        <p:nvSpPr>
          <p:cNvPr id="3" name="Content Placeholder 2"/>
          <p:cNvSpPr>
            <a:spLocks noGrp="1"/>
          </p:cNvSpPr>
          <p:nvPr>
            <p:ph idx="1"/>
          </p:nvPr>
        </p:nvSpPr>
        <p:spPr>
          <a:xfrm>
            <a:off x="1108125" y="2229379"/>
            <a:ext cx="10233800" cy="4351338"/>
          </a:xfrm>
        </p:spPr>
        <p:txBody>
          <a:bodyPr anchor="t"/>
          <a:lstStyle/>
          <a:p>
            <a:r>
              <a:rPr lang="en-US" i="1" dirty="0"/>
              <a:t>Hung Start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671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causes sonic signature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Sound waves compressed together</a:t>
            </a:r>
            <a:endParaRPr lang="en-US"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2074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are the dynamics of a low pressure weather system in the northern hemisphere?</a:t>
            </a:r>
          </a:p>
        </p:txBody>
      </p:sp>
      <p:sp>
        <p:nvSpPr>
          <p:cNvPr id="3" name="Content Placeholder 2"/>
          <p:cNvSpPr>
            <a:spLocks noGrp="1"/>
          </p:cNvSpPr>
          <p:nvPr>
            <p:ph idx="1"/>
          </p:nvPr>
        </p:nvSpPr>
        <p:spPr>
          <a:xfrm>
            <a:off x="1108125" y="2229379"/>
            <a:ext cx="10233800" cy="4351338"/>
          </a:xfrm>
        </p:spPr>
        <p:txBody>
          <a:bodyPr anchor="t"/>
          <a:lstStyle/>
          <a:p>
            <a:r>
              <a:rPr lang="en-US" i="1" dirty="0"/>
              <a:t>Counter clockwise flow about the low pressure center. Unstable air causing lifting, which in turn creates convective activity around the center.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0217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--Why do aircraft systems use hydraulic fluid instead of pneumatics</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Hydraulic </a:t>
            </a:r>
            <a:r>
              <a:rPr lang="en-US" i="1" dirty="0"/>
              <a:t>fluid is incompressible.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815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are the uses of a hydraulic accumulator</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Maintains hydraulic fluid under pressure and system shock absorption during periods of high demand.</a:t>
            </a:r>
            <a:endParaRPr lang="en-US"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90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happens to TAS/IAS/AOA if descending at a constant Mach</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normAutofit lnSpcReduction="10000"/>
          </a:bodyPr>
          <a:lstStyle/>
          <a:p>
            <a:r>
              <a:rPr lang="en-US" i="1" dirty="0"/>
              <a:t>TAS increases, IAS increases, AOA decreases (because IAS is increasing)</a:t>
            </a:r>
            <a:endParaRPr lang="en-US" dirty="0"/>
          </a:p>
          <a:p>
            <a:pPr lvl="1"/>
            <a:r>
              <a:rPr lang="en-US" dirty="0"/>
              <a:t>This will help.  IAS, TAS, MACH or ITM.  Now when you go from low (-) to high (+) add a – before ITM and a + after.  So –ITM+.  If you are climbing at a constant TAS, then everything to the right, M, increase. Everything to the left, I, decreases.  If climbing at a constant IAS, then everything right of I, which is T, and M increase.  If we are descending then switch the – and + signs. </a:t>
            </a:r>
          </a:p>
          <a:p>
            <a:pPr lvl="1"/>
            <a:r>
              <a:rPr lang="en-US" dirty="0"/>
              <a:t>AOA, I can’t find a 100% ROT for, but for balanced flight an increase in </a:t>
            </a:r>
            <a:r>
              <a:rPr lang="en-US" i="1" dirty="0"/>
              <a:t>q (IAS)</a:t>
            </a:r>
            <a:r>
              <a:rPr lang="en-US" dirty="0"/>
              <a:t>, should require a decrease in AOA. </a:t>
            </a:r>
            <a:endParaRPr lang="en-US" dirty="0" smtClean="0"/>
          </a:p>
          <a:p>
            <a:pPr lvl="1"/>
            <a:r>
              <a:rPr lang="en-US" dirty="0" smtClean="0">
                <a:solidFill>
                  <a:schemeClr val="accent2">
                    <a:lumMod val="75000"/>
                  </a:schemeClr>
                </a:solidFill>
              </a:rPr>
              <a:t>If climbing use –ECTM+, if descending use +ECTM-</a:t>
            </a:r>
          </a:p>
          <a:p>
            <a:pPr lvl="2"/>
            <a:r>
              <a:rPr lang="en-US" dirty="0" smtClean="0">
                <a:solidFill>
                  <a:schemeClr val="accent2">
                    <a:lumMod val="75000"/>
                  </a:schemeClr>
                </a:solidFill>
              </a:rPr>
              <a:t>E = EAS, C=CAS, T=TAS, M=Mach</a:t>
            </a:r>
          </a:p>
          <a:p>
            <a:pPr lvl="2"/>
            <a:r>
              <a:rPr lang="en-US" dirty="0">
                <a:hlinkClick r:id="rId2"/>
              </a:rPr>
              <a:t>http://</a:t>
            </a:r>
            <a:r>
              <a:rPr lang="en-US" dirty="0" smtClean="0">
                <a:hlinkClick r:id="rId2"/>
              </a:rPr>
              <a:t>www.theairlinepilots.com/forum/viewtopic.php?t=897</a:t>
            </a: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641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told to descend from FL330 to 10000ft at .76IMN and then intercept 330KIAS in descent. Does this happen at a higher or lower altitude than intercepting 250KIAS? </a:t>
            </a:r>
          </a:p>
        </p:txBody>
      </p:sp>
      <p:sp>
        <p:nvSpPr>
          <p:cNvPr id="3" name="Content Placeholder 2"/>
          <p:cNvSpPr>
            <a:spLocks noGrp="1"/>
          </p:cNvSpPr>
          <p:nvPr>
            <p:ph idx="1"/>
          </p:nvPr>
        </p:nvSpPr>
        <p:spPr>
          <a:xfrm>
            <a:off x="1108125" y="2229379"/>
            <a:ext cx="10233800" cy="4351338"/>
          </a:xfrm>
        </p:spPr>
        <p:txBody>
          <a:bodyPr anchor="t"/>
          <a:lstStyle/>
          <a:p>
            <a:r>
              <a:rPr lang="en-US" i="1" dirty="0"/>
              <a:t>Lower</a:t>
            </a:r>
            <a:endParaRPr lang="en-US" dirty="0"/>
          </a:p>
          <a:p>
            <a:pPr lvl="1"/>
            <a:r>
              <a:rPr lang="en-US" dirty="0"/>
              <a:t>Using the ITM rule. +ITM-  So in a constant MACH descent, everything to the left would go up (towards the plus sign) so IAS increases.  So you would pass 250KIAS on the way to 330KIAS in the descent, so capturing 330KIAS would happen at a lower altitude.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0798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--Plane A climbs at V</a:t>
            </a:r>
            <a:r>
              <a:rPr lang="en-US" sz="3200" baseline="-25000" dirty="0"/>
              <a:t>X</a:t>
            </a:r>
            <a:r>
              <a:rPr lang="en-US" sz="3200" dirty="0"/>
              <a:t> and Plane B climbs at V</a:t>
            </a:r>
            <a:r>
              <a:rPr lang="en-US" sz="3200" baseline="-25000" dirty="0"/>
              <a:t>Y</a:t>
            </a:r>
            <a:r>
              <a:rPr lang="en-US" sz="3200" dirty="0"/>
              <a:t>.  What is the relationship between their climb profiles? </a:t>
            </a:r>
          </a:p>
        </p:txBody>
      </p:sp>
      <p:sp>
        <p:nvSpPr>
          <p:cNvPr id="3" name="Content Placeholder 2"/>
          <p:cNvSpPr>
            <a:spLocks noGrp="1"/>
          </p:cNvSpPr>
          <p:nvPr>
            <p:ph idx="1"/>
          </p:nvPr>
        </p:nvSpPr>
        <p:spPr>
          <a:xfrm>
            <a:off x="1108125" y="2229379"/>
            <a:ext cx="10233800" cy="4351338"/>
          </a:xfrm>
        </p:spPr>
        <p:txBody>
          <a:bodyPr anchor="t"/>
          <a:lstStyle/>
          <a:p>
            <a:r>
              <a:rPr lang="en-US" i="1" dirty="0"/>
              <a:t>Plane A is gaining the greatest amount of altitude for least distance over the ground (</a:t>
            </a:r>
            <a:r>
              <a:rPr lang="en-US" i="1" dirty="0" err="1"/>
              <a:t>ft</a:t>
            </a:r>
            <a:r>
              <a:rPr lang="en-US" i="1" dirty="0"/>
              <a:t>)/NM (BEST ANGLE), while Plane B is gaining the most amount of altitude per unit of time (</a:t>
            </a:r>
            <a:r>
              <a:rPr lang="en-US" i="1" dirty="0" err="1"/>
              <a:t>ft</a:t>
            </a:r>
            <a:r>
              <a:rPr lang="en-US" i="1" dirty="0"/>
              <a:t>)/min, (BEST RATE.)  </a:t>
            </a:r>
            <a:endParaRPr lang="en-US"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9505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--Landing runway 09 and winds are 050/30kts. What is the crosswind component</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20KTS</a:t>
            </a:r>
            <a:endParaRPr lang="en-US" dirty="0"/>
          </a:p>
          <a:p>
            <a:pPr lvl="1"/>
            <a:r>
              <a:rPr lang="en-US" dirty="0"/>
              <a:t>The rule of sixths…Relative to the runway 10deg=1/6, 20deg=2/6, 30deg=3/6, 40deg=4/6 50deg=5/6 60deg-90deg=6/6.  </a:t>
            </a:r>
          </a:p>
          <a:p>
            <a:pPr lvl="1"/>
            <a:r>
              <a:rPr lang="en-US" dirty="0"/>
              <a:t>So 050deg is 40deg relative to 090.  So 4/6 of the wind is crosswind. 4/6 x 30 = 20kts.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60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the relationship between maneuverability and stability</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They are inverse…a designed increase in maneuverability inherently reduces stability and vice versa.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750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causes “</a:t>
            </a:r>
            <a:r>
              <a:rPr lang="en-US" sz="3200" dirty="0" err="1"/>
              <a:t>dutch</a:t>
            </a:r>
            <a:r>
              <a:rPr lang="en-US" sz="3200" dirty="0"/>
              <a:t> roll?”</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Strong </a:t>
            </a:r>
            <a:r>
              <a:rPr lang="en-US" i="1" dirty="0"/>
              <a:t>lateral stability, weak directional </a:t>
            </a:r>
            <a:r>
              <a:rPr lang="en-US" i="1" dirty="0" smtClean="0"/>
              <a:t>stability.</a:t>
            </a:r>
          </a:p>
          <a:p>
            <a:r>
              <a:rPr lang="en-US" dirty="0" smtClean="0">
                <a:solidFill>
                  <a:schemeClr val="accent2">
                    <a:lumMod val="75000"/>
                  </a:schemeClr>
                </a:solidFill>
              </a:rPr>
              <a:t>Dutch Roll – A coupled oscillation in roll and yaw that becomes objectionable when roll, or lateral stability is reduced. During certification, aircraft with objectionable Dutch roll tendencies that affect control stability are required to install a stability augmentation system (yaw damper). Swept wing jet aircraft are especially prone to Dutch roll and thus are almost always equipped with “yaw dampers”.</a:t>
            </a:r>
          </a:p>
          <a:p>
            <a:pPr lvl="1"/>
            <a:r>
              <a:rPr lang="en-US" dirty="0" smtClean="0">
                <a:solidFill>
                  <a:schemeClr val="accent2">
                    <a:lumMod val="75000"/>
                  </a:schemeClr>
                </a:solidFill>
              </a:rPr>
              <a:t>EEPP p. 163.  </a:t>
            </a:r>
            <a:endParaRPr lang="en-US" dirty="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89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--Load factor is a function of</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The </a:t>
            </a:r>
            <a:r>
              <a:rPr lang="en-US" i="1" dirty="0"/>
              <a:t>ratio of total air load to gross weight.</a:t>
            </a:r>
            <a:endParaRPr lang="en-US" dirty="0"/>
          </a:p>
          <a:p>
            <a:pPr lvl="1"/>
            <a:r>
              <a:rPr lang="en-US" dirty="0"/>
              <a:t>Any force applied to deflect an aircraft from flight in a straight line produces and additional load on the structure (turn or turbulence).  A 60 AOB turn is equal to 2Gs to maintain altitude.  Everything Explained for Professional Pilot, Page 353</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221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--EGT is measured where? Why? </a:t>
            </a:r>
          </a:p>
        </p:txBody>
      </p:sp>
      <p:sp>
        <p:nvSpPr>
          <p:cNvPr id="3" name="Content Placeholder 2"/>
          <p:cNvSpPr>
            <a:spLocks noGrp="1"/>
          </p:cNvSpPr>
          <p:nvPr>
            <p:ph idx="1"/>
          </p:nvPr>
        </p:nvSpPr>
        <p:spPr>
          <a:xfrm>
            <a:off x="1108125" y="2229379"/>
            <a:ext cx="10233800" cy="4351338"/>
          </a:xfrm>
        </p:spPr>
        <p:txBody>
          <a:bodyPr anchor="t">
            <a:noAutofit/>
          </a:bodyPr>
          <a:lstStyle/>
          <a:p>
            <a:r>
              <a:rPr lang="en-US" sz="2200" i="1" dirty="0"/>
              <a:t>It is measured aft of the turbine section. The temperature of a turbine section must be monitored closely to prevent overheating the turbine blades and other exhaust section components. One common way of monitoring the temperature of a turbine section is with an EGT gauge. EGT is an engine operating limit used to monitor overall engine operating conditions. Variations of EGT systems bear different names based on the location of the temperature sensors. Common turbine temperature sensing gauges include Turbine Inlet Temperature (TIT) - the temperature of the gases from the combustion section of the engine as they enter the first stage of the turbine. TIT is the highest temperature inside a gas turbine engine and is one of the limiting factors of the amount of power the engine can produce. TIT, however, is difficult to measure. EGT therefore, which relates to TIT, is normally the parameter measured</a:t>
            </a:r>
            <a:endParaRPr lang="en-US" sz="2200" dirty="0"/>
          </a:p>
          <a:p>
            <a:pPr lvl="1"/>
            <a:r>
              <a:rPr lang="en-US" sz="1900" dirty="0"/>
              <a:t>Lots of information but this paragraph can be used to answer a lot of the gouge questions relating to EGT and TIT.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801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--True/False. For overseas flights in a large turbo jet aircraft, life preservers must be provided for each passenger. </a:t>
            </a:r>
            <a:r>
              <a:rPr lang="en-US" sz="3200" i="1" dirty="0"/>
              <a:t> </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True</a:t>
            </a:r>
            <a:endParaRPr lang="en-US" dirty="0"/>
          </a:p>
          <a:p>
            <a:pPr lvl="1"/>
            <a:r>
              <a:rPr lang="en-US" dirty="0" smtClean="0"/>
              <a:t>FAR </a:t>
            </a:r>
            <a:r>
              <a:rPr lang="en-US" dirty="0"/>
              <a:t>121.339</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823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--Which if the following is true regarding a compressor stall</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Compressor </a:t>
            </a:r>
            <a:r>
              <a:rPr lang="en-US" i="1" dirty="0"/>
              <a:t>stage blades critical AOA exceeded</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7978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do you recognize a compressor stall?</a:t>
            </a:r>
          </a:p>
        </p:txBody>
      </p:sp>
      <p:sp>
        <p:nvSpPr>
          <p:cNvPr id="3" name="Content Placeholder 2"/>
          <p:cNvSpPr>
            <a:spLocks noGrp="1"/>
          </p:cNvSpPr>
          <p:nvPr>
            <p:ph idx="1"/>
          </p:nvPr>
        </p:nvSpPr>
        <p:spPr>
          <a:xfrm>
            <a:off x="1108125" y="2229379"/>
            <a:ext cx="10233800" cy="4351338"/>
          </a:xfrm>
        </p:spPr>
        <p:txBody>
          <a:bodyPr anchor="t"/>
          <a:lstStyle/>
          <a:p>
            <a:r>
              <a:rPr lang="en-US" i="1" dirty="0"/>
              <a:t>Loud bangs, rise in EGT, yaw in a multi-engine aircraft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1088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affects climb rate (V</a:t>
            </a:r>
            <a:r>
              <a:rPr lang="en-US" sz="3200" baseline="-25000" dirty="0"/>
              <a:t>Y</a:t>
            </a:r>
            <a:r>
              <a:rPr lang="en-US" sz="3200" dirty="0"/>
              <a:t>) and climb angle (V</a:t>
            </a:r>
            <a:r>
              <a:rPr lang="en-US" sz="3200" baseline="-25000" dirty="0"/>
              <a:t>X</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Excess THRUST affects climb ANGLE, while excess POWER affects climb RATE</a:t>
            </a:r>
            <a:endParaRPr lang="en-US" dirty="0"/>
          </a:p>
          <a:p>
            <a:pPr lvl="1"/>
            <a:r>
              <a:rPr lang="en-US" dirty="0"/>
              <a:t>L/D</a:t>
            </a:r>
            <a:r>
              <a:rPr lang="en-US" baseline="-25000" dirty="0"/>
              <a:t>MAX</a:t>
            </a:r>
            <a:r>
              <a:rPr lang="en-US" dirty="0"/>
              <a:t> is where the largest T</a:t>
            </a:r>
            <a:r>
              <a:rPr lang="en-US" baseline="-25000" dirty="0"/>
              <a:t>E, </a:t>
            </a:r>
            <a:r>
              <a:rPr lang="en-US" dirty="0"/>
              <a:t>or thrust EXCESS occurs (Thrust Avail minus Thrust Req.) since the lowest T</a:t>
            </a:r>
            <a:r>
              <a:rPr lang="en-US" baseline="-25000" dirty="0"/>
              <a:t>R </a:t>
            </a:r>
            <a:r>
              <a:rPr lang="en-US" dirty="0"/>
              <a:t>occurs at the lowest total drag (L/D</a:t>
            </a:r>
            <a:r>
              <a:rPr lang="en-US" baseline="-25000" dirty="0"/>
              <a:t>MAX</a:t>
            </a:r>
            <a:r>
              <a:rPr lang="en-US" dirty="0"/>
              <a:t>), the most excess thrust is available to produce the best ANGLE of climb.  Power is the RATE at doing work and is the tangent on the P</a:t>
            </a:r>
            <a:r>
              <a:rPr lang="en-US" baseline="-25000" dirty="0"/>
              <a:t>R</a:t>
            </a:r>
            <a:r>
              <a:rPr lang="en-US" dirty="0"/>
              <a:t> curve and occurs at a speed greater than L/D</a:t>
            </a:r>
            <a:r>
              <a:rPr lang="en-US" baseline="-25000" dirty="0"/>
              <a:t>MAX</a:t>
            </a:r>
            <a:r>
              <a:rPr lang="en-US" dirty="0"/>
              <a:t>, and will provide the best RATE of climb. </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2086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the holding speed at 8000 </a:t>
            </a:r>
            <a:r>
              <a:rPr lang="en-US" sz="3200" dirty="0" err="1"/>
              <a:t>ft</a:t>
            </a:r>
            <a:r>
              <a:rPr lang="en-US" sz="3200" dirty="0"/>
              <a:t>? </a:t>
            </a:r>
          </a:p>
        </p:txBody>
      </p:sp>
      <p:sp>
        <p:nvSpPr>
          <p:cNvPr id="3" name="Content Placeholder 2"/>
          <p:cNvSpPr>
            <a:spLocks noGrp="1"/>
          </p:cNvSpPr>
          <p:nvPr>
            <p:ph idx="1"/>
          </p:nvPr>
        </p:nvSpPr>
        <p:spPr>
          <a:xfrm>
            <a:off x="1108125" y="2229379"/>
            <a:ext cx="10233800" cy="4351338"/>
          </a:xfrm>
        </p:spPr>
        <p:txBody>
          <a:bodyPr anchor="t"/>
          <a:lstStyle/>
          <a:p>
            <a:r>
              <a:rPr lang="en-US" i="1" dirty="0"/>
              <a:t>230Kts</a:t>
            </a:r>
            <a:endParaRPr lang="en-US" dirty="0"/>
          </a:p>
          <a:p>
            <a:pPr lvl="1"/>
            <a:r>
              <a:rPr lang="en-US" dirty="0" smtClean="0"/>
              <a:t>MHA-6000</a:t>
            </a:r>
            <a:r>
              <a:rPr lang="en-US" dirty="0"/>
              <a:t>’ = 200kts, 6001-14000’ = 230kts, 14001’ and above = 265kts</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43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do you do if your MAX E is greater than the allowable holding speed?</a:t>
            </a:r>
          </a:p>
        </p:txBody>
      </p:sp>
      <p:sp>
        <p:nvSpPr>
          <p:cNvPr id="3" name="Content Placeholder 2"/>
          <p:cNvSpPr>
            <a:spLocks noGrp="1"/>
          </p:cNvSpPr>
          <p:nvPr>
            <p:ph idx="1"/>
          </p:nvPr>
        </p:nvSpPr>
        <p:spPr>
          <a:xfrm>
            <a:off x="1108125" y="2229379"/>
            <a:ext cx="10233800" cy="4351338"/>
          </a:xfrm>
        </p:spPr>
        <p:txBody>
          <a:bodyPr anchor="t"/>
          <a:lstStyle/>
          <a:p>
            <a:r>
              <a:rPr lang="en-US" i="1" dirty="0"/>
              <a:t>Slow to the holding speed restrictions, reconfigure if required. Contact ATC w adjusted available holding time (increased fuel flow on back side of L/D</a:t>
            </a:r>
            <a:r>
              <a:rPr lang="en-US" i="1" baseline="-25000" dirty="0"/>
              <a:t>MAX</a:t>
            </a:r>
            <a:r>
              <a:rPr lang="en-US" i="1" dirty="0" smtClean="0"/>
              <a: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39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--Wing tip vortices and wake turbulence are greatest when an aircraft is? </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Heavy</a:t>
            </a:r>
            <a:r>
              <a:rPr lang="en-US" i="1" dirty="0"/>
              <a:t>, clean, and slow</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0183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 the Lift equation…what variable has the greatest effect on lift? </a:t>
            </a:r>
          </a:p>
        </p:txBody>
      </p:sp>
      <p:sp>
        <p:nvSpPr>
          <p:cNvPr id="3" name="Content Placeholder 2"/>
          <p:cNvSpPr>
            <a:spLocks noGrp="1"/>
          </p:cNvSpPr>
          <p:nvPr>
            <p:ph idx="1"/>
          </p:nvPr>
        </p:nvSpPr>
        <p:spPr>
          <a:xfrm>
            <a:off x="1108125" y="2229379"/>
            <a:ext cx="10233800" cy="4351338"/>
          </a:xfrm>
        </p:spPr>
        <p:txBody>
          <a:bodyPr anchor="t"/>
          <a:lstStyle/>
          <a:p>
            <a:r>
              <a:rPr lang="en-US" i="1" dirty="0"/>
              <a:t>Velocity, because it’s squared. </a:t>
            </a:r>
            <a:endParaRPr lang="en-US" i="1" dirty="0" smtClean="0"/>
          </a:p>
          <a:p>
            <a:r>
              <a:rPr lang="en-US" dirty="0" smtClean="0">
                <a:hlinkClick r:id="rId2"/>
              </a:rPr>
              <a:t>http</a:t>
            </a:r>
            <a:r>
              <a:rPr lang="en-US" dirty="0">
                <a:hlinkClick r:id="rId2"/>
              </a:rPr>
              <a:t>://</a:t>
            </a:r>
            <a:r>
              <a:rPr lang="en-US" dirty="0" smtClean="0">
                <a:hlinkClick r:id="rId2"/>
              </a:rPr>
              <a:t>www.ppl-flight-training.com/lift-formula.html</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425150" y="3512153"/>
            <a:ext cx="5333839" cy="306856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1118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far can you fly over water without flotation/water survival equipment on board? </a:t>
            </a:r>
          </a:p>
        </p:txBody>
      </p:sp>
      <p:sp>
        <p:nvSpPr>
          <p:cNvPr id="3" name="Content Placeholder 2"/>
          <p:cNvSpPr>
            <a:spLocks noGrp="1"/>
          </p:cNvSpPr>
          <p:nvPr>
            <p:ph idx="1"/>
          </p:nvPr>
        </p:nvSpPr>
        <p:spPr>
          <a:xfrm>
            <a:off x="1108125" y="2229379"/>
            <a:ext cx="10233800" cy="4351338"/>
          </a:xfrm>
        </p:spPr>
        <p:txBody>
          <a:bodyPr anchor="t"/>
          <a:lstStyle/>
          <a:p>
            <a:r>
              <a:rPr lang="en-US" i="1" dirty="0"/>
              <a:t>No greater than 50nm</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661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far apart are touchdown zone markings on an instrument runway? </a:t>
            </a:r>
          </a:p>
        </p:txBody>
      </p:sp>
      <p:sp>
        <p:nvSpPr>
          <p:cNvPr id="3" name="Content Placeholder 2"/>
          <p:cNvSpPr>
            <a:spLocks noGrp="1"/>
          </p:cNvSpPr>
          <p:nvPr>
            <p:ph idx="1"/>
          </p:nvPr>
        </p:nvSpPr>
        <p:spPr>
          <a:xfrm>
            <a:off x="1108125" y="2229379"/>
            <a:ext cx="10233800" cy="4351338"/>
          </a:xfrm>
        </p:spPr>
        <p:txBody>
          <a:bodyPr anchor="t"/>
          <a:lstStyle/>
          <a:p>
            <a:r>
              <a:rPr lang="en-US" i="1" dirty="0"/>
              <a:t>500 feet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59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mistakenly set 29.35 instead of 29.85, what is your altitude difference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500 feet high</a:t>
            </a:r>
            <a:endParaRPr lang="en-US" dirty="0"/>
          </a:p>
          <a:p>
            <a:pPr lvl="1"/>
            <a:r>
              <a:rPr lang="en-US" dirty="0"/>
              <a:t>.1 </a:t>
            </a:r>
            <a:r>
              <a:rPr lang="en-US" dirty="0" err="1"/>
              <a:t>inHg</a:t>
            </a:r>
            <a:r>
              <a:rPr lang="en-US" dirty="0"/>
              <a:t> Change = 100 feet.  The erroneous setting of 29.35 would reduce your altitude by 500 feet causing to you fly the assigned altitude at an actual altitude 500 feet higher. Go here and play around with it.  When you are at 1000 feet and have 29.85 set your at about 1000 feet. When you put 29.35 in your altitude is now 500 feet. So flying 1000 feet with 29.35 set would have you at 1500feet actual altitude. </a:t>
            </a:r>
          </a:p>
          <a:p>
            <a:pPr lvl="1"/>
            <a:r>
              <a:rPr lang="en-US" u="sng" dirty="0" smtClean="0">
                <a:hlinkClick r:id="rId2"/>
              </a:rPr>
              <a:t>http</a:t>
            </a:r>
            <a:r>
              <a:rPr lang="en-US" u="sng" dirty="0">
                <a:hlinkClick r:id="rId2"/>
              </a:rPr>
              <a:t>://www.luizmonteiro.com/learning_alt_sim.aspx</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6378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effect does ice in the pitot system have on aircraft instruments? </a:t>
            </a:r>
          </a:p>
        </p:txBody>
      </p:sp>
      <p:sp>
        <p:nvSpPr>
          <p:cNvPr id="3" name="Content Placeholder 2"/>
          <p:cNvSpPr>
            <a:spLocks noGrp="1"/>
          </p:cNvSpPr>
          <p:nvPr>
            <p:ph idx="1"/>
          </p:nvPr>
        </p:nvSpPr>
        <p:spPr>
          <a:xfrm>
            <a:off x="1108125" y="2229379"/>
            <a:ext cx="10233800" cy="4351338"/>
          </a:xfrm>
        </p:spPr>
        <p:txBody>
          <a:bodyPr anchor="t"/>
          <a:lstStyle/>
          <a:p>
            <a:r>
              <a:rPr lang="en-US" i="1" dirty="0"/>
              <a:t>Unreliable Airspeed Indications</a:t>
            </a:r>
            <a:endParaRPr lang="en-US" dirty="0"/>
          </a:p>
          <a:p>
            <a:pPr lvl="1"/>
            <a:r>
              <a:rPr lang="en-US" dirty="0"/>
              <a:t>If pitot tube is blocked but the static port is fine, then the Airspeed indicator acts as an altimeter because it is just measuring static pressure (IAS  = dynamic pressure (from the pitot tube) – static pressure (from the static port).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929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flying 470KTAS and have a 100Kt tailwind. How long does it take to go </a:t>
            </a:r>
            <a:r>
              <a:rPr lang="en-US" sz="3200" dirty="0" smtClean="0"/>
              <a:t>870NM</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1+30</a:t>
            </a:r>
            <a:endParaRPr lang="en-US" dirty="0"/>
          </a:p>
          <a:p>
            <a:pPr lvl="1"/>
            <a:r>
              <a:rPr lang="en-US" i="1" dirty="0" smtClean="0"/>
              <a:t>870</a:t>
            </a:r>
            <a:r>
              <a:rPr lang="en-US" i="1" strike="sngStrike" dirty="0" smtClean="0"/>
              <a:t>NM</a:t>
            </a:r>
            <a:r>
              <a:rPr lang="en-US" i="1" dirty="0" smtClean="0"/>
              <a:t> </a:t>
            </a:r>
            <a:r>
              <a:rPr lang="en-US" i="1" dirty="0"/>
              <a:t>/ 570</a:t>
            </a:r>
            <a:r>
              <a:rPr lang="en-US" i="1" strike="sngStrike" dirty="0"/>
              <a:t>NM</a:t>
            </a:r>
            <a:r>
              <a:rPr lang="en-US" i="1" dirty="0"/>
              <a:t> / </a:t>
            </a:r>
            <a:r>
              <a:rPr lang="en-US" i="1" dirty="0" err="1"/>
              <a:t>hr</a:t>
            </a:r>
            <a:r>
              <a:rPr lang="en-US" i="1" dirty="0"/>
              <a:t> = 1.5 hours  (rounding helps, 900/600=1.5)</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9208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--Exceeding what </a:t>
            </a:r>
            <a:r>
              <a:rPr lang="en-US" sz="3200" dirty="0" err="1"/>
              <a:t>V</a:t>
            </a:r>
            <a:r>
              <a:rPr lang="en-US" sz="3200" baseline="-25000" dirty="0" err="1"/>
              <a:t>speed</a:t>
            </a:r>
            <a:r>
              <a:rPr lang="en-US" sz="3200" baseline="-25000" dirty="0"/>
              <a:t> </a:t>
            </a:r>
            <a:r>
              <a:rPr lang="en-US" sz="3200" dirty="0"/>
              <a:t> may cause structural damage? </a:t>
            </a:r>
          </a:p>
        </p:txBody>
      </p:sp>
      <p:sp>
        <p:nvSpPr>
          <p:cNvPr id="3" name="Content Placeholder 2"/>
          <p:cNvSpPr>
            <a:spLocks noGrp="1"/>
          </p:cNvSpPr>
          <p:nvPr>
            <p:ph idx="1"/>
          </p:nvPr>
        </p:nvSpPr>
        <p:spPr>
          <a:xfrm>
            <a:off x="1108125" y="2229379"/>
            <a:ext cx="10233800" cy="4351338"/>
          </a:xfrm>
        </p:spPr>
        <p:txBody>
          <a:bodyPr anchor="t"/>
          <a:lstStyle/>
          <a:p>
            <a:r>
              <a:rPr lang="en-US" i="1" dirty="0"/>
              <a:t>V</a:t>
            </a:r>
            <a:r>
              <a:rPr lang="en-US" i="1" baseline="-25000" dirty="0"/>
              <a:t>MO </a:t>
            </a:r>
            <a:r>
              <a:rPr lang="en-US" i="1" dirty="0"/>
              <a:t>or M</a:t>
            </a:r>
            <a:r>
              <a:rPr lang="en-US" i="1" baseline="-25000" dirty="0"/>
              <a:t>MO</a:t>
            </a:r>
            <a:r>
              <a:rPr lang="en-US" dirty="0"/>
              <a:t>	</a:t>
            </a:r>
          </a:p>
          <a:p>
            <a:pPr lvl="1"/>
            <a:r>
              <a:rPr lang="en-US" dirty="0"/>
              <a:t>V</a:t>
            </a:r>
            <a:r>
              <a:rPr lang="en-US" baseline="-25000" dirty="0"/>
              <a:t>NE</a:t>
            </a:r>
            <a:r>
              <a:rPr lang="en-US" dirty="0"/>
              <a:t> is for piston engine aircraft only.  V</a:t>
            </a:r>
            <a:r>
              <a:rPr lang="en-US" baseline="-25000" dirty="0"/>
              <a:t>MO </a:t>
            </a:r>
            <a:r>
              <a:rPr lang="en-US" dirty="0"/>
              <a:t>and M</a:t>
            </a:r>
            <a:r>
              <a:rPr lang="en-US" baseline="-25000" dirty="0"/>
              <a:t>MO </a:t>
            </a:r>
            <a:r>
              <a:rPr lang="en-US" dirty="0"/>
              <a:t>are for jet aircraft.  V</a:t>
            </a:r>
            <a:r>
              <a:rPr lang="en-US" baseline="-25000" dirty="0"/>
              <a:t>MO</a:t>
            </a:r>
            <a:r>
              <a:rPr lang="en-US" dirty="0"/>
              <a:t> is for low altitude Maximum Operation, while M</a:t>
            </a:r>
            <a:r>
              <a:rPr lang="en-US" baseline="-25000" dirty="0"/>
              <a:t>MO</a:t>
            </a:r>
            <a:r>
              <a:rPr lang="en-US" dirty="0"/>
              <a:t>  is for high altitude Max Operation.  This is dynamic and will move.  Also referred to as the “Barber Pole” because of the floating red/white striped reference needle on the A/S indicator.  </a:t>
            </a:r>
          </a:p>
          <a:p>
            <a:pPr lvl="1"/>
            <a:r>
              <a:rPr lang="en-US" dirty="0">
                <a:solidFill>
                  <a:schemeClr val="accent2">
                    <a:lumMod val="75000"/>
                  </a:schemeClr>
                </a:solidFill>
              </a:rPr>
              <a:t>VMO / MMO: Maximum operating limit speed. </a:t>
            </a:r>
          </a:p>
          <a:p>
            <a:pPr lvl="1"/>
            <a:r>
              <a:rPr lang="en-US" dirty="0" smtClean="0"/>
              <a:t>Page 113 </a:t>
            </a:r>
            <a:r>
              <a:rPr lang="en-US" dirty="0"/>
              <a:t>on everything explained for professional pilots. </a:t>
            </a:r>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016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taking off and there is a thunderstorm 5 miles from the arrival end of the runway. 3kts prior to V</a:t>
            </a:r>
            <a:r>
              <a:rPr lang="en-US" sz="3200" baseline="-25000" dirty="0"/>
              <a:t>1</a:t>
            </a:r>
            <a:r>
              <a:rPr lang="en-US" sz="3200" dirty="0"/>
              <a:t> your airspeed stops accelerating. What is true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Micro burst temporarily reduced head wind?  </a:t>
            </a:r>
            <a:endParaRPr lang="en-US" dirty="0"/>
          </a:p>
          <a:p>
            <a:pPr lvl="1"/>
            <a:r>
              <a:rPr lang="en-US" dirty="0"/>
              <a:t>Not sure, but the thunderstorm is behind you.  So maybe a microburst increased the tailwind significantly.  Would have to look at all the choices. </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874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--One dot off on the localizer at 6nm equals what offset? </a:t>
            </a:r>
          </a:p>
        </p:txBody>
      </p:sp>
      <p:sp>
        <p:nvSpPr>
          <p:cNvPr id="3" name="Content Placeholder 2"/>
          <p:cNvSpPr>
            <a:spLocks noGrp="1"/>
          </p:cNvSpPr>
          <p:nvPr>
            <p:ph idx="1"/>
          </p:nvPr>
        </p:nvSpPr>
        <p:spPr>
          <a:xfrm>
            <a:off x="1108125" y="2229379"/>
            <a:ext cx="10233800" cy="4351338"/>
          </a:xfrm>
        </p:spPr>
        <p:txBody>
          <a:bodyPr anchor="t">
            <a:normAutofit/>
          </a:bodyPr>
          <a:lstStyle/>
          <a:p>
            <a:r>
              <a:rPr lang="en-US" i="1" dirty="0"/>
              <a:t>.05nm or approximately </a:t>
            </a:r>
            <a:r>
              <a:rPr lang="en-US" i="1" dirty="0" smtClean="0"/>
              <a:t>300ft</a:t>
            </a:r>
            <a:endParaRPr lang="en-US" dirty="0"/>
          </a:p>
          <a:p>
            <a:pPr lvl="1"/>
            <a:r>
              <a:rPr lang="en-US" dirty="0" smtClean="0"/>
              <a:t>VOR </a:t>
            </a:r>
            <a:r>
              <a:rPr lang="en-US" dirty="0"/>
              <a:t>2 degrees per dot with full scale deflection equal </a:t>
            </a:r>
            <a:r>
              <a:rPr lang="en-US" dirty="0" smtClean="0"/>
              <a:t>to 10 degrees</a:t>
            </a:r>
          </a:p>
          <a:p>
            <a:pPr lvl="1"/>
            <a:r>
              <a:rPr lang="en-US" dirty="0" smtClean="0"/>
              <a:t>ILS </a:t>
            </a:r>
            <a:r>
              <a:rPr lang="en-US" dirty="0"/>
              <a:t>localizer 0.5 degrees per dot with full scale deflection 2.5 degrees</a:t>
            </a:r>
          </a:p>
          <a:p>
            <a:pPr lvl="1"/>
            <a:r>
              <a:rPr lang="en-US" dirty="0"/>
              <a:t>ILS </a:t>
            </a:r>
            <a:r>
              <a:rPr lang="en-US" dirty="0" err="1"/>
              <a:t>glidepath</a:t>
            </a:r>
            <a:r>
              <a:rPr lang="en-US" dirty="0"/>
              <a:t> 0.14 degrees per dot with full scale deflection 0.7 degrees</a:t>
            </a:r>
          </a:p>
          <a:p>
            <a:pPr lvl="1"/>
            <a:r>
              <a:rPr lang="en-US" dirty="0"/>
              <a:t>So the old 60-to-1 rule comes into play here again.   At 6mn there are 10 degrees/NM.  So 1 degree is = to 0.1NM, and 0.5 degrees is = to 0.05NM which is about 300 feet.  </a:t>
            </a:r>
          </a:p>
          <a:p>
            <a:pPr lvl="1"/>
            <a:r>
              <a:rPr lang="en-US" dirty="0"/>
              <a:t>ROT: 50’/NM per dot deviation (so 6NM = 300 </a:t>
            </a:r>
            <a:r>
              <a:rPr lang="en-US" dirty="0" err="1"/>
              <a:t>ft</a:t>
            </a:r>
            <a:r>
              <a:rPr lang="en-US" dirty="0"/>
              <a:t>)</a:t>
            </a:r>
          </a:p>
          <a:p>
            <a:pPr lvl="1"/>
            <a:r>
              <a:rPr lang="en-US" dirty="0"/>
              <a:t>ROT: 24’/NM per dot deviation off </a:t>
            </a:r>
            <a:r>
              <a:rPr lang="en-US" dirty="0" err="1"/>
              <a:t>glidepath</a:t>
            </a:r>
            <a:r>
              <a:rPr lang="en-US" dirty="0"/>
              <a:t> </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5381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--Where is L/D</a:t>
            </a:r>
            <a:r>
              <a:rPr lang="en-US" sz="3200" baseline="-25000" dirty="0"/>
              <a:t>MAX </a:t>
            </a:r>
            <a:r>
              <a:rPr lang="en-US" sz="3200" dirty="0"/>
              <a:t>on a total drag curve? </a:t>
            </a:r>
          </a:p>
        </p:txBody>
      </p:sp>
      <p:sp>
        <p:nvSpPr>
          <p:cNvPr id="3" name="Content Placeholder 2"/>
          <p:cNvSpPr>
            <a:spLocks noGrp="1"/>
          </p:cNvSpPr>
          <p:nvPr>
            <p:ph idx="1"/>
          </p:nvPr>
        </p:nvSpPr>
        <p:spPr>
          <a:xfrm>
            <a:off x="1108125" y="2229379"/>
            <a:ext cx="10233800" cy="4351338"/>
          </a:xfrm>
        </p:spPr>
        <p:txBody>
          <a:bodyPr anchor="t"/>
          <a:lstStyle/>
          <a:p>
            <a:r>
              <a:rPr lang="en-US" i="1" dirty="0"/>
              <a:t>Where induced and parasite drag intersect, the lowest point on the total drag curve.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37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--Why is centerline fuel used before wing fuel tanks</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Reduce wing root loading</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196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--With a total electrical failure, what will AC read? What will DC read</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AC </a:t>
            </a:r>
            <a:r>
              <a:rPr lang="en-US" i="1" dirty="0"/>
              <a:t>will read 28VAC (or 115VAC), DC will read 0. </a:t>
            </a:r>
            <a:endParaRPr lang="en-US" dirty="0"/>
          </a:p>
          <a:p>
            <a:pPr lvl="1"/>
            <a:r>
              <a:rPr lang="en-US" dirty="0" smtClean="0"/>
              <a:t>AC </a:t>
            </a:r>
            <a:r>
              <a:rPr lang="en-US" dirty="0"/>
              <a:t>lies, DC dies.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1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--You’re at FL370 traveling at 420KTAS with a 60Kt tailwind. ATC clears you to descent to 10000ft at VOR passage which is 104nm away.  What is your rate of descent?</a:t>
            </a:r>
            <a:br>
              <a:rPr lang="en-US" sz="3200" dirty="0"/>
            </a:b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2000 </a:t>
            </a:r>
            <a:r>
              <a:rPr lang="en-US" i="1" dirty="0" err="1"/>
              <a:t>ft</a:t>
            </a:r>
            <a:r>
              <a:rPr lang="en-US" i="1" dirty="0"/>
              <a:t>/min</a:t>
            </a:r>
            <a:endParaRPr lang="en-US" dirty="0"/>
          </a:p>
          <a:p>
            <a:pPr lvl="1"/>
            <a:r>
              <a:rPr lang="en-US" dirty="0" smtClean="0"/>
              <a:t>27000 </a:t>
            </a:r>
            <a:r>
              <a:rPr lang="en-US" dirty="0"/>
              <a:t>feet, 480KGS, 104nm.  104</a:t>
            </a:r>
            <a:r>
              <a:rPr lang="en-US" strike="sngStrike" dirty="0"/>
              <a:t>NM</a:t>
            </a:r>
            <a:r>
              <a:rPr lang="en-US" dirty="0"/>
              <a:t> / 8</a:t>
            </a:r>
            <a:r>
              <a:rPr lang="en-US" strike="sngStrike" dirty="0"/>
              <a:t>NM</a:t>
            </a:r>
            <a:r>
              <a:rPr lang="en-US" dirty="0"/>
              <a:t>/min = 13min</a:t>
            </a:r>
          </a:p>
          <a:p>
            <a:pPr lvl="1"/>
            <a:r>
              <a:rPr lang="en-US" dirty="0" smtClean="0"/>
              <a:t>27000 </a:t>
            </a:r>
            <a:r>
              <a:rPr lang="en-US" dirty="0"/>
              <a:t>feet / 13min = 2100ft/min or 2000ft/min (multiple choice closest)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988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affects specific Range? </a:t>
            </a:r>
          </a:p>
        </p:txBody>
      </p:sp>
      <p:sp>
        <p:nvSpPr>
          <p:cNvPr id="3" name="Content Placeholder 2"/>
          <p:cNvSpPr>
            <a:spLocks noGrp="1"/>
          </p:cNvSpPr>
          <p:nvPr>
            <p:ph idx="1"/>
          </p:nvPr>
        </p:nvSpPr>
        <p:spPr>
          <a:xfrm>
            <a:off x="1108125" y="2229379"/>
            <a:ext cx="10233800" cy="4351338"/>
          </a:xfrm>
        </p:spPr>
        <p:txBody>
          <a:bodyPr anchor="t"/>
          <a:lstStyle/>
          <a:p>
            <a:r>
              <a:rPr lang="en-US" i="1" dirty="0"/>
              <a:t>Aircraft gross weight, altitude, and aerodynamic configuration (think pylons, drop tanks for military aircraft)</a:t>
            </a:r>
            <a:endParaRPr lang="en-US" dirty="0"/>
          </a:p>
          <a:p>
            <a:pPr lvl="1"/>
            <a:r>
              <a:rPr lang="en-US" i="1" u="sng" dirty="0">
                <a:hlinkClick r:id="rId2"/>
              </a:rPr>
              <a:t>https://www.faa.gov/regulations_policies/handbooks_manuals/aviation/pilot_handbook/media/PHAK%20-%20Chapter%2010.pdf</a:t>
            </a:r>
            <a:r>
              <a:rPr lang="en-US" i="1" dirty="0"/>
              <a:t> </a:t>
            </a:r>
            <a:r>
              <a:rPr lang="en-US" dirty="0"/>
              <a:t>Real awesome explanation here. </a:t>
            </a:r>
          </a:p>
          <a:p>
            <a:r>
              <a:rPr lang="en-US" dirty="0"/>
              <a:t>Specific Range = NM/</a:t>
            </a:r>
            <a:r>
              <a:rPr lang="en-US" dirty="0" err="1"/>
              <a:t>lb</a:t>
            </a:r>
            <a:r>
              <a:rPr lang="en-US" dirty="0"/>
              <a:t> of fuel  </a:t>
            </a:r>
            <a:r>
              <a:rPr lang="en-US" u="sng" dirty="0"/>
              <a:t>or</a:t>
            </a:r>
            <a:r>
              <a:rPr lang="en-US" dirty="0"/>
              <a:t> NM/</a:t>
            </a:r>
            <a:r>
              <a:rPr lang="en-US" dirty="0" err="1"/>
              <a:t>hr</a:t>
            </a:r>
            <a:r>
              <a:rPr lang="en-US" dirty="0"/>
              <a:t> /  </a:t>
            </a:r>
            <a:r>
              <a:rPr lang="en-US" dirty="0" err="1"/>
              <a:t>lbs</a:t>
            </a:r>
            <a:r>
              <a:rPr lang="en-US" dirty="0"/>
              <a:t> of fuel/</a:t>
            </a:r>
            <a:r>
              <a:rPr lang="en-US" dirty="0" err="1"/>
              <a:t>hr</a:t>
            </a:r>
            <a:r>
              <a:rPr lang="en-US" dirty="0"/>
              <a:t>   </a:t>
            </a:r>
            <a:r>
              <a:rPr lang="en-US" u="sng" dirty="0"/>
              <a:t>or </a:t>
            </a:r>
            <a:r>
              <a:rPr lang="en-US" dirty="0"/>
              <a:t> TAS/fuel flow.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092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--Does MAX E AOA change with altitude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No, it is always L/D</a:t>
            </a:r>
            <a:r>
              <a:rPr lang="en-US" i="1" baseline="-25000" dirty="0"/>
              <a:t>MAX</a:t>
            </a:r>
            <a:r>
              <a:rPr lang="en-US" dirty="0"/>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0280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you are on an ILS approach at 180KTS, what is your rate of descent? </a:t>
            </a:r>
          </a:p>
        </p:txBody>
      </p:sp>
      <p:sp>
        <p:nvSpPr>
          <p:cNvPr id="3" name="Content Placeholder 2"/>
          <p:cNvSpPr>
            <a:spLocks noGrp="1"/>
          </p:cNvSpPr>
          <p:nvPr>
            <p:ph idx="1"/>
          </p:nvPr>
        </p:nvSpPr>
        <p:spPr>
          <a:xfrm>
            <a:off x="1108125" y="2229379"/>
            <a:ext cx="10233800" cy="4351338"/>
          </a:xfrm>
        </p:spPr>
        <p:txBody>
          <a:bodyPr anchor="t"/>
          <a:lstStyle/>
          <a:p>
            <a:r>
              <a:rPr lang="en-US" i="1" dirty="0"/>
              <a:t>900 FPM</a:t>
            </a:r>
            <a:endParaRPr lang="en-US" dirty="0"/>
          </a:p>
          <a:p>
            <a:pPr lvl="1"/>
            <a:r>
              <a:rPr lang="en-US" dirty="0" smtClean="0"/>
              <a:t>Take </a:t>
            </a:r>
            <a:r>
              <a:rPr lang="en-US" dirty="0"/>
              <a:t>½ your Ground Speed and add a zero.  90+0 = 900 FPM.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293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you have a strong headwind, will your descent point be closer or further away from the fix?</a:t>
            </a:r>
          </a:p>
        </p:txBody>
      </p:sp>
      <p:sp>
        <p:nvSpPr>
          <p:cNvPr id="3" name="Content Placeholder 2"/>
          <p:cNvSpPr>
            <a:spLocks noGrp="1"/>
          </p:cNvSpPr>
          <p:nvPr>
            <p:ph idx="1"/>
          </p:nvPr>
        </p:nvSpPr>
        <p:spPr>
          <a:xfrm>
            <a:off x="1108125" y="2229379"/>
            <a:ext cx="10233800" cy="4351338"/>
          </a:xfrm>
        </p:spPr>
        <p:txBody>
          <a:bodyPr anchor="t"/>
          <a:lstStyle/>
          <a:p>
            <a:r>
              <a:rPr lang="en-US" i="1" dirty="0"/>
              <a:t>Closer, lower ground speed.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8292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on the ILS 09R and lose the localizer between the outer and middle marker. What do you do?</a:t>
            </a:r>
          </a:p>
        </p:txBody>
      </p:sp>
      <p:sp>
        <p:nvSpPr>
          <p:cNvPr id="3" name="Content Placeholder 2"/>
          <p:cNvSpPr>
            <a:spLocks noGrp="1"/>
          </p:cNvSpPr>
          <p:nvPr>
            <p:ph idx="1"/>
          </p:nvPr>
        </p:nvSpPr>
        <p:spPr>
          <a:xfrm>
            <a:off x="1108125" y="2229379"/>
            <a:ext cx="10233800" cy="4351338"/>
          </a:xfrm>
        </p:spPr>
        <p:txBody>
          <a:bodyPr anchor="t"/>
          <a:lstStyle/>
          <a:p>
            <a:r>
              <a:rPr lang="en-US" i="1" dirty="0"/>
              <a:t>Climb immediately to the altitude of the MAP procedure, continue to MAP and execute the rest of the MAP procedure. Big thing is climb at least 200’/NM</a:t>
            </a:r>
            <a:endParaRPr lang="en-US" dirty="0"/>
          </a:p>
          <a:p>
            <a:pPr lvl="1"/>
            <a:r>
              <a:rPr lang="en-US" dirty="0" smtClean="0"/>
              <a:t>5-4-21</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87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--When increasing AOA, when is all lift lost?</a:t>
            </a:r>
          </a:p>
        </p:txBody>
      </p:sp>
      <p:sp>
        <p:nvSpPr>
          <p:cNvPr id="3" name="Content Placeholder 2"/>
          <p:cNvSpPr>
            <a:spLocks noGrp="1"/>
          </p:cNvSpPr>
          <p:nvPr>
            <p:ph idx="1"/>
          </p:nvPr>
        </p:nvSpPr>
        <p:spPr>
          <a:xfrm>
            <a:off x="1108125" y="2229379"/>
            <a:ext cx="10233800" cy="4351338"/>
          </a:xfrm>
        </p:spPr>
        <p:txBody>
          <a:bodyPr anchor="t"/>
          <a:lstStyle/>
          <a:p>
            <a:r>
              <a:rPr lang="en-US" i="1" dirty="0"/>
              <a:t>90deg. </a:t>
            </a:r>
            <a:endParaRPr lang="en-US" dirty="0"/>
          </a:p>
          <a:p>
            <a:pPr lvl="1"/>
            <a:r>
              <a:rPr lang="en-US" dirty="0"/>
              <a:t>Even after passing C/L</a:t>
            </a:r>
            <a:r>
              <a:rPr lang="en-US" baseline="-25000" dirty="0"/>
              <a:t>MAX</a:t>
            </a:r>
            <a:r>
              <a:rPr lang="en-US" dirty="0"/>
              <a:t>, the airfoil creates lift. Just not the lift sufficient to keep the aircraft flying.  At 90deg AOA, there is no lift. The </a:t>
            </a:r>
            <a:r>
              <a:rPr lang="en-US" dirty="0" smtClean="0"/>
              <a:t>scribbled </a:t>
            </a:r>
            <a:r>
              <a:rPr lang="en-US" dirty="0"/>
              <a:t>notes for this questions had the answers as 30,50,70,90dg.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4488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 If right rudder is applied in a right turn, what happens to turn radius? Rate?</a:t>
            </a:r>
          </a:p>
        </p:txBody>
      </p:sp>
      <p:sp>
        <p:nvSpPr>
          <p:cNvPr id="3" name="Content Placeholder 2"/>
          <p:cNvSpPr>
            <a:spLocks noGrp="1"/>
          </p:cNvSpPr>
          <p:nvPr>
            <p:ph idx="1"/>
          </p:nvPr>
        </p:nvSpPr>
        <p:spPr>
          <a:xfrm>
            <a:off x="1108125" y="2229379"/>
            <a:ext cx="10233800" cy="4351338"/>
          </a:xfrm>
        </p:spPr>
        <p:txBody>
          <a:bodyPr anchor="t"/>
          <a:lstStyle/>
          <a:p>
            <a:r>
              <a:rPr lang="en-US" i="1" dirty="0"/>
              <a:t>Radius is decreased, Rate is increased</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0827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--When do you slow down to hold if no clearance beyond a fix has been given?</a:t>
            </a:r>
          </a:p>
        </p:txBody>
      </p:sp>
      <p:sp>
        <p:nvSpPr>
          <p:cNvPr id="3" name="Content Placeholder 2"/>
          <p:cNvSpPr>
            <a:spLocks noGrp="1"/>
          </p:cNvSpPr>
          <p:nvPr>
            <p:ph idx="1"/>
          </p:nvPr>
        </p:nvSpPr>
        <p:spPr>
          <a:xfrm>
            <a:off x="1108125" y="2229379"/>
            <a:ext cx="10233800" cy="4351338"/>
          </a:xfrm>
        </p:spPr>
        <p:txBody>
          <a:bodyPr anchor="t"/>
          <a:lstStyle/>
          <a:p>
            <a:r>
              <a:rPr lang="en-US" i="1" dirty="0"/>
              <a:t>Within 3min of the fix.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5988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you blow your right tire on landing, what happens to your landing distance?</a:t>
            </a:r>
            <a:br>
              <a:rPr lang="en-US" sz="3200" dirty="0"/>
            </a:b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Increases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07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affects turn rate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Velocity and wing loading (g).</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3166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affect does a swept wing have on directional stability?</a:t>
            </a:r>
          </a:p>
        </p:txBody>
      </p:sp>
      <p:sp>
        <p:nvSpPr>
          <p:cNvPr id="3" name="Content Placeholder 2"/>
          <p:cNvSpPr>
            <a:spLocks noGrp="1"/>
          </p:cNvSpPr>
          <p:nvPr>
            <p:ph idx="1"/>
          </p:nvPr>
        </p:nvSpPr>
        <p:spPr>
          <a:xfrm>
            <a:off x="1108125" y="2229379"/>
            <a:ext cx="10233800" cy="4351338"/>
          </a:xfrm>
        </p:spPr>
        <p:txBody>
          <a:bodyPr anchor="t"/>
          <a:lstStyle/>
          <a:p>
            <a:r>
              <a:rPr lang="en-US" i="1" dirty="0"/>
              <a:t>Increases it. </a:t>
            </a:r>
            <a:endParaRPr lang="en-US" dirty="0"/>
          </a:p>
          <a:p>
            <a:pPr lvl="1"/>
            <a:r>
              <a:rPr lang="en-US" dirty="0"/>
              <a:t>When aircraft is rotated about the vertical axis (yaw) the advancing wing presents a larger wing area (less sweep) to the relative wind, thus producing more lift and induced drag slowing it down.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2416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affect does wing dihedral have on lateral stability</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Increases it.</a:t>
            </a:r>
            <a:endParaRPr lang="en-US" dirty="0"/>
          </a:p>
          <a:p>
            <a:pPr lvl="1"/>
            <a:r>
              <a:rPr lang="en-US" dirty="0"/>
              <a:t>When aircraft is rolled about the longitudinal axis, the low wing has a change in relative wind thus increasing AOA and lift, bringing it back up to level.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4601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the proper pilot action on a rejected take off</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Spoilers, Reverse, Brakes</a:t>
            </a:r>
            <a:endParaRPr lang="en-US" dirty="0"/>
          </a:p>
          <a:p>
            <a:pPr lvl="1"/>
            <a:r>
              <a:rPr lang="en-US" dirty="0" smtClean="0"/>
              <a:t>Taken </a:t>
            </a:r>
            <a:r>
              <a:rPr lang="en-US" dirty="0"/>
              <a:t>from a gouge sheet, I have no clue.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800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--Winds at altitude are from 270 degrees at 20KTS. They shift to 210 degrees at 15KTS. Have you experienced frontal passage? </a:t>
            </a:r>
          </a:p>
        </p:txBody>
      </p:sp>
      <p:sp>
        <p:nvSpPr>
          <p:cNvPr id="3" name="Content Placeholder 2"/>
          <p:cNvSpPr>
            <a:spLocks noGrp="1"/>
          </p:cNvSpPr>
          <p:nvPr>
            <p:ph idx="1"/>
          </p:nvPr>
        </p:nvSpPr>
        <p:spPr>
          <a:xfrm>
            <a:off x="1108125" y="2229379"/>
            <a:ext cx="10233800" cy="4351338"/>
          </a:xfrm>
        </p:spPr>
        <p:txBody>
          <a:bodyPr anchor="t"/>
          <a:lstStyle/>
          <a:p>
            <a:r>
              <a:rPr lang="en-US" i="1" dirty="0"/>
              <a:t>Yes</a:t>
            </a:r>
            <a:endParaRPr lang="en-US" dirty="0"/>
          </a:p>
          <a:p>
            <a:pPr lvl="1"/>
            <a:r>
              <a:rPr lang="en-US" dirty="0"/>
              <a:t>Wind direction always changes across a front. Wind discontinuity may be in direction, speed, or both.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516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flying at FL370 in cruise flight and the OAT increases 5</a:t>
            </a:r>
            <a:r>
              <a:rPr lang="en-US" sz="3200" baseline="30000" dirty="0"/>
              <a:t>o</a:t>
            </a:r>
            <a:r>
              <a:rPr lang="en-US" sz="3200" dirty="0"/>
              <a:t> C, and the headwind increases 5kts. What happens to your TAS and GS? </a:t>
            </a:r>
          </a:p>
        </p:txBody>
      </p:sp>
      <p:sp>
        <p:nvSpPr>
          <p:cNvPr id="3" name="Content Placeholder 2"/>
          <p:cNvSpPr>
            <a:spLocks noGrp="1"/>
          </p:cNvSpPr>
          <p:nvPr>
            <p:ph idx="1"/>
          </p:nvPr>
        </p:nvSpPr>
        <p:spPr>
          <a:xfrm>
            <a:off x="1108125" y="2229379"/>
            <a:ext cx="10233800" cy="4351338"/>
          </a:xfrm>
        </p:spPr>
        <p:txBody>
          <a:bodyPr anchor="t"/>
          <a:lstStyle/>
          <a:p>
            <a:r>
              <a:rPr lang="en-US" i="1" dirty="0"/>
              <a:t>TAS increases by 6kts, therefore GS increases by 1kt. </a:t>
            </a:r>
            <a:endParaRPr lang="en-US" dirty="0"/>
          </a:p>
          <a:p>
            <a:pPr lvl="1"/>
            <a:r>
              <a:rPr lang="en-US" dirty="0" smtClean="0"/>
              <a:t>TAS </a:t>
            </a:r>
            <a:r>
              <a:rPr lang="en-US" dirty="0"/>
              <a:t>increases approx. 1.2kts/1</a:t>
            </a:r>
            <a:r>
              <a:rPr lang="en-US" baseline="30000" dirty="0"/>
              <a:t>o</a:t>
            </a:r>
            <a:r>
              <a:rPr lang="en-US" dirty="0"/>
              <a:t> C increase.  So 5</a:t>
            </a:r>
            <a:r>
              <a:rPr lang="en-US" baseline="30000" dirty="0"/>
              <a:t>0</a:t>
            </a:r>
            <a:r>
              <a:rPr lang="en-US" dirty="0"/>
              <a:t>C x 1.2kts = 6KTAS increase</a:t>
            </a:r>
          </a:p>
          <a:p>
            <a:pPr lvl="1"/>
            <a:r>
              <a:rPr lang="en-US" dirty="0" smtClean="0"/>
              <a:t>6KTAS-5KTS </a:t>
            </a:r>
            <a:r>
              <a:rPr lang="en-US" dirty="0"/>
              <a:t>headwind = 1kt GS increase.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2910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temperature does jet fuel freeze at? -10C, -20C, -30C, -40C?</a:t>
            </a:r>
            <a:br>
              <a:rPr lang="en-US" sz="3200" dirty="0"/>
            </a:b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-40C</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7262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NOT a common cause of a compressor stall? Rapid throttle movement at high AOA, Using thrust reversers at high speeds, disturbance of air at the inlet, or </a:t>
            </a:r>
            <a:r>
              <a:rPr lang="en-US" sz="3200" dirty="0" err="1"/>
              <a:t>birdstrike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Bird strike</a:t>
            </a:r>
          </a:p>
          <a:p>
            <a:r>
              <a:rPr lang="en-US" i="1" dirty="0" smtClean="0">
                <a:solidFill>
                  <a:srgbClr val="7030A0"/>
                </a:solidFill>
              </a:rPr>
              <a:t>Bird strike (other options were MAX reverse at high landing GS, High AOA and High Power setting, Slow Ground speed on take off and High Power settings). </a:t>
            </a:r>
            <a:endParaRPr lang="en-US" dirty="0">
              <a:solidFill>
                <a:srgbClr val="7030A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089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on a visual approach at Denver and are at 7000’ MSL, the TDZE is 5200’. When would you descend for a 3 degree </a:t>
            </a:r>
            <a:r>
              <a:rPr lang="en-US" sz="3200" dirty="0" err="1"/>
              <a:t>glidepath</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6NM</a:t>
            </a:r>
          </a:p>
          <a:p>
            <a:pPr lvl="1"/>
            <a:r>
              <a:rPr lang="en-US" i="1" dirty="0" smtClean="0"/>
              <a:t>1800</a:t>
            </a:r>
            <a:r>
              <a:rPr lang="en-US" i="1" strike="sngStrike" dirty="0" smtClean="0"/>
              <a:t>ft </a:t>
            </a:r>
            <a:r>
              <a:rPr lang="en-US" i="1" dirty="0"/>
              <a:t>/ 300</a:t>
            </a:r>
            <a:r>
              <a:rPr lang="en-US" i="1" strike="sngStrike" dirty="0"/>
              <a:t>ft</a:t>
            </a:r>
            <a:r>
              <a:rPr lang="en-US" i="1" dirty="0"/>
              <a:t>/nm = 6NM</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822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a:t>--</a:t>
            </a:r>
            <a:r>
              <a:rPr lang="en-US" sz="3200" dirty="0"/>
              <a:t>You are at 35000feet and suffer a rapid decompression. What is your time of useful consciousness</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1MIN</a:t>
            </a:r>
          </a:p>
          <a:p>
            <a:pPr lvl="1"/>
            <a:r>
              <a:rPr lang="en-US" dirty="0" smtClean="0"/>
              <a:t>Other options on test: 5 min, 10 min, 15 min)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112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cleared to “taxi to runway 22 via taxiway XYZ”.  Taxiway X crosses RWY 9, taxiway Y crosses runway 30.  Taxiway Z ends at the departure end of 22.  How do you proceed</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“Taxi via X and hold short of RWY 9” </a:t>
            </a:r>
          </a:p>
          <a:p>
            <a:pPr lvl="1"/>
            <a:r>
              <a:rPr lang="en-US" i="1" dirty="0" smtClean="0"/>
              <a:t>You </a:t>
            </a:r>
            <a:r>
              <a:rPr lang="en-US" i="1" dirty="0"/>
              <a:t>have to receive clearance to cross runways. </a:t>
            </a:r>
            <a:endParaRPr lang="en-US"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9569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Math Questions:</a:t>
            </a:r>
            <a:endParaRPr lang="en-US" sz="3200" dirty="0"/>
          </a:p>
        </p:txBody>
      </p:sp>
      <p:sp>
        <p:nvSpPr>
          <p:cNvPr id="3" name="Content Placeholder 2"/>
          <p:cNvSpPr>
            <a:spLocks noGrp="1"/>
          </p:cNvSpPr>
          <p:nvPr>
            <p:ph idx="1"/>
          </p:nvPr>
        </p:nvSpPr>
        <p:spPr>
          <a:xfrm>
            <a:off x="1108125" y="2229379"/>
            <a:ext cx="10233800" cy="4351338"/>
          </a:xfrm>
        </p:spPr>
        <p:txBody>
          <a:bodyPr anchor="t"/>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117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--For two weeks you are given $0.25 per day, how many dollars do you have at the end of two weeks? </a:t>
            </a:r>
          </a:p>
        </p:txBody>
      </p:sp>
      <p:sp>
        <p:nvSpPr>
          <p:cNvPr id="3" name="Content Placeholder 2"/>
          <p:cNvSpPr>
            <a:spLocks noGrp="1"/>
          </p:cNvSpPr>
          <p:nvPr>
            <p:ph idx="1"/>
          </p:nvPr>
        </p:nvSpPr>
        <p:spPr>
          <a:xfrm>
            <a:off x="1108125" y="2229379"/>
            <a:ext cx="10233800" cy="4351338"/>
          </a:xfrm>
        </p:spPr>
        <p:txBody>
          <a:bodyPr anchor="t"/>
          <a:lstStyle/>
          <a:p>
            <a:r>
              <a:rPr lang="en-US" i="1" dirty="0"/>
              <a:t>$3.50</a:t>
            </a:r>
            <a:endParaRPr lang="en-US" dirty="0"/>
          </a:p>
          <a:p>
            <a:pPr lvl="1"/>
            <a:r>
              <a:rPr lang="en-US" dirty="0" smtClean="0"/>
              <a:t>14 </a:t>
            </a:r>
            <a:r>
              <a:rPr lang="en-US" dirty="0"/>
              <a:t>x 0.25 = 3.5</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726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 train leaves the station at 1800 making two stops, 15 minutes each, and arrives at 1950 at the final destination. How long was the train </a:t>
            </a:r>
            <a:r>
              <a:rPr lang="en-US" sz="3200" dirty="0" err="1"/>
              <a:t>enroute</a:t>
            </a:r>
            <a:r>
              <a:rPr lang="en-US" sz="3200" dirty="0"/>
              <a:t>? </a:t>
            </a:r>
          </a:p>
        </p:txBody>
      </p:sp>
      <p:sp>
        <p:nvSpPr>
          <p:cNvPr id="3" name="Content Placeholder 2"/>
          <p:cNvSpPr>
            <a:spLocks noGrp="1"/>
          </p:cNvSpPr>
          <p:nvPr>
            <p:ph idx="1"/>
          </p:nvPr>
        </p:nvSpPr>
        <p:spPr>
          <a:xfrm>
            <a:off x="1108125" y="2229379"/>
            <a:ext cx="10233800" cy="4351338"/>
          </a:xfrm>
        </p:spPr>
        <p:txBody>
          <a:bodyPr anchor="t"/>
          <a:lstStyle/>
          <a:p>
            <a:r>
              <a:rPr lang="en-US" i="1" dirty="0"/>
              <a:t>1+20</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1241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--Peaches cost $0.50, pears cost $0.60, and apples cost $0.70. You buy two pears and three apples. How much does this cost? </a:t>
            </a:r>
          </a:p>
        </p:txBody>
      </p:sp>
      <p:sp>
        <p:nvSpPr>
          <p:cNvPr id="3" name="Content Placeholder 2"/>
          <p:cNvSpPr>
            <a:spLocks noGrp="1"/>
          </p:cNvSpPr>
          <p:nvPr>
            <p:ph idx="1"/>
          </p:nvPr>
        </p:nvSpPr>
        <p:spPr>
          <a:xfrm>
            <a:off x="1108125" y="2229379"/>
            <a:ext cx="10233800" cy="4351338"/>
          </a:xfrm>
        </p:spPr>
        <p:txBody>
          <a:bodyPr anchor="t"/>
          <a:lstStyle/>
          <a:p>
            <a:r>
              <a:rPr lang="en-US" i="1" dirty="0"/>
              <a:t>$3.30</a:t>
            </a:r>
            <a:endParaRPr lang="en-US" dirty="0"/>
          </a:p>
          <a:p>
            <a:pPr lvl="1"/>
            <a:r>
              <a:rPr lang="en-US" dirty="0" smtClean="0"/>
              <a:t>2 </a:t>
            </a:r>
            <a:r>
              <a:rPr lang="en-US" dirty="0"/>
              <a:t>x .60 = 1.20 + (3 x 0.70) = 3.</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902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--Your </a:t>
            </a:r>
            <a:r>
              <a:rPr lang="en-US" sz="3200" dirty="0"/>
              <a:t>aircraft is burning nine thousand pounds of fuel per hour.  How long can you hold with 7500 pounds of fuel remaining. </a:t>
            </a:r>
          </a:p>
        </p:txBody>
      </p:sp>
      <p:sp>
        <p:nvSpPr>
          <p:cNvPr id="3" name="Content Placeholder 2"/>
          <p:cNvSpPr>
            <a:spLocks noGrp="1"/>
          </p:cNvSpPr>
          <p:nvPr>
            <p:ph idx="1"/>
          </p:nvPr>
        </p:nvSpPr>
        <p:spPr>
          <a:xfrm>
            <a:off x="1108125" y="2229379"/>
            <a:ext cx="10233800" cy="4351338"/>
          </a:xfrm>
        </p:spPr>
        <p:txBody>
          <a:bodyPr anchor="t"/>
          <a:lstStyle/>
          <a:p>
            <a:r>
              <a:rPr lang="en-US" i="1" dirty="0"/>
              <a:t>50 minutes. </a:t>
            </a:r>
            <a:endParaRPr lang="en-US" dirty="0"/>
          </a:p>
          <a:p>
            <a:pPr lvl="1"/>
            <a:r>
              <a:rPr lang="en-US" dirty="0" smtClean="0"/>
              <a:t>9000/60 </a:t>
            </a:r>
            <a:r>
              <a:rPr lang="en-US" dirty="0"/>
              <a:t>= 150 LBS/Min, 7500</a:t>
            </a:r>
            <a:r>
              <a:rPr lang="en-US" strike="sngStrike" dirty="0"/>
              <a:t>LBS</a:t>
            </a:r>
            <a:r>
              <a:rPr lang="en-US" dirty="0"/>
              <a:t> / 150 </a:t>
            </a:r>
            <a:r>
              <a:rPr lang="en-US" strike="sngStrike" dirty="0"/>
              <a:t>LBS</a:t>
            </a:r>
            <a:r>
              <a:rPr lang="en-US" dirty="0"/>
              <a:t>-min = 50 minutes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142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--Does altitude effect stall speed? </a:t>
            </a:r>
          </a:p>
        </p:txBody>
      </p:sp>
      <p:sp>
        <p:nvSpPr>
          <p:cNvPr id="3" name="Content Placeholder 2"/>
          <p:cNvSpPr>
            <a:spLocks noGrp="1"/>
          </p:cNvSpPr>
          <p:nvPr>
            <p:ph idx="1"/>
          </p:nvPr>
        </p:nvSpPr>
        <p:spPr>
          <a:xfrm>
            <a:off x="1108125" y="2229379"/>
            <a:ext cx="10233800" cy="4351338"/>
          </a:xfrm>
        </p:spPr>
        <p:txBody>
          <a:bodyPr anchor="t"/>
          <a:lstStyle/>
          <a:p>
            <a:r>
              <a:rPr lang="en-US" i="1" dirty="0"/>
              <a:t>It will occur at a higher TAS.</a:t>
            </a:r>
            <a:endParaRPr lang="en-US" dirty="0"/>
          </a:p>
          <a:p>
            <a:pPr lvl="1"/>
            <a:r>
              <a:rPr lang="en-US" dirty="0"/>
              <a:t>Aircraft stall at the same AOA regardless of altitude. For a given configuration, IAS will remain the same.  Increase in weight, wing loading (g), will increase </a:t>
            </a:r>
            <a:r>
              <a:rPr lang="en-US" dirty="0" smtClean="0"/>
              <a:t>IAS. </a:t>
            </a:r>
          </a:p>
          <a:p>
            <a:pPr lvl="2"/>
            <a:r>
              <a:rPr lang="en-US" dirty="0" smtClean="0"/>
              <a:t>Aerodynamics </a:t>
            </a:r>
            <a:r>
              <a:rPr lang="en-US" dirty="0"/>
              <a:t>for Naval </a:t>
            </a:r>
            <a:r>
              <a:rPr lang="en-US" dirty="0" smtClean="0"/>
              <a:t>Aviators p. 25.</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5972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 senior class has 340 students. Only 70% of them graduate. Of that 70%, only 40% will go to college.  How many students go to college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95 Students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1096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u="sng" dirty="0"/>
              <a:t>Formulas:</a:t>
            </a:r>
            <a:endParaRPr lang="en-US" sz="3200" dirty="0"/>
          </a:p>
        </p:txBody>
      </p:sp>
      <p:sp>
        <p:nvSpPr>
          <p:cNvPr id="3" name="Content Placeholder 2"/>
          <p:cNvSpPr>
            <a:spLocks noGrp="1"/>
          </p:cNvSpPr>
          <p:nvPr>
            <p:ph idx="1"/>
          </p:nvPr>
        </p:nvSpPr>
        <p:spPr>
          <a:xfrm>
            <a:off x="1108125" y="2229379"/>
            <a:ext cx="10233800" cy="4351338"/>
          </a:xfrm>
        </p:spPr>
        <p:txBody>
          <a:bodyPr anchor="t"/>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368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ARCING</a:t>
            </a:r>
            <a:r>
              <a:rPr lang="en-US" sz="3200" dirty="0" smtClean="0"/>
              <a:t>:</a:t>
            </a:r>
            <a:endParaRPr lang="en-US" sz="3200" dirty="0"/>
          </a:p>
        </p:txBody>
      </p:sp>
      <p:sp>
        <p:nvSpPr>
          <p:cNvPr id="3" name="Content Placeholder 2"/>
          <p:cNvSpPr>
            <a:spLocks noGrp="1"/>
          </p:cNvSpPr>
          <p:nvPr>
            <p:ph idx="1"/>
          </p:nvPr>
        </p:nvSpPr>
        <p:spPr>
          <a:xfrm>
            <a:off x="1108125" y="2068959"/>
            <a:ext cx="10233800" cy="4351338"/>
          </a:xfrm>
        </p:spPr>
        <p:txBody>
          <a:bodyPr anchor="t">
            <a:normAutofit fontScale="62500" lnSpcReduction="20000"/>
          </a:bodyPr>
          <a:lstStyle/>
          <a:p>
            <a:r>
              <a:rPr lang="en-US" dirty="0"/>
              <a:t>(NM/min)</a:t>
            </a:r>
            <a:r>
              <a:rPr lang="en-US" baseline="30000" dirty="0"/>
              <a:t>2</a:t>
            </a:r>
            <a:r>
              <a:rPr lang="en-US" dirty="0"/>
              <a:t> / 10 = Distance to turn prior</a:t>
            </a:r>
          </a:p>
          <a:p>
            <a:r>
              <a:rPr lang="en-US" dirty="0" smtClean="0"/>
              <a:t>(</a:t>
            </a:r>
            <a:r>
              <a:rPr lang="en-US" dirty="0"/>
              <a:t>NM/min)</a:t>
            </a:r>
            <a:r>
              <a:rPr lang="en-US" baseline="30000" dirty="0"/>
              <a:t>2</a:t>
            </a:r>
            <a:r>
              <a:rPr lang="en-US" dirty="0"/>
              <a:t> / 10 x (DEG/NM) = Radials to turn prior</a:t>
            </a:r>
          </a:p>
          <a:p>
            <a:r>
              <a:rPr lang="en-US" i="1" dirty="0" smtClean="0"/>
              <a:t>Intercept </a:t>
            </a:r>
            <a:r>
              <a:rPr lang="en-US" i="1" dirty="0"/>
              <a:t>the 15DME arc, outbound on the 090 radial at 240KGS. </a:t>
            </a:r>
            <a:endParaRPr lang="en-US" dirty="0"/>
          </a:p>
          <a:p>
            <a:r>
              <a:rPr lang="en-US" i="1" dirty="0" smtClean="0"/>
              <a:t>(</a:t>
            </a:r>
            <a:r>
              <a:rPr lang="en-US" i="1" dirty="0"/>
              <a:t>4)</a:t>
            </a:r>
            <a:r>
              <a:rPr lang="en-US" i="1" baseline="30000" dirty="0"/>
              <a:t>2</a:t>
            </a:r>
            <a:r>
              <a:rPr lang="en-US" i="1" dirty="0"/>
              <a:t> / 10 = 1.6nm, so start the turn at 13.4NM</a:t>
            </a:r>
            <a:endParaRPr lang="en-US" dirty="0"/>
          </a:p>
          <a:p>
            <a:r>
              <a:rPr lang="en-US" i="1" dirty="0" smtClean="0"/>
              <a:t>Intercept </a:t>
            </a:r>
            <a:r>
              <a:rPr lang="en-US" i="1" dirty="0"/>
              <a:t>the 090 radial inbound while on the 15DME arc at 240KGS.</a:t>
            </a:r>
            <a:endParaRPr lang="en-US" dirty="0"/>
          </a:p>
          <a:p>
            <a:r>
              <a:rPr lang="en-US" i="1" dirty="0" smtClean="0"/>
              <a:t>(</a:t>
            </a:r>
            <a:r>
              <a:rPr lang="en-US" i="1" dirty="0"/>
              <a:t>4)</a:t>
            </a:r>
            <a:r>
              <a:rPr lang="en-US" i="1" baseline="30000" dirty="0"/>
              <a:t>2</a:t>
            </a:r>
            <a:r>
              <a:rPr lang="en-US" i="1" dirty="0"/>
              <a:t> / 10 x (4</a:t>
            </a:r>
            <a:r>
              <a:rPr lang="en-US" i="1" baseline="30000" dirty="0"/>
              <a:t>o</a:t>
            </a:r>
            <a:r>
              <a:rPr lang="en-US" i="1" dirty="0"/>
              <a:t> / NM) = 6.4 radials, round to 7radials. </a:t>
            </a:r>
            <a:endParaRPr lang="en-US" dirty="0"/>
          </a:p>
          <a:p>
            <a:r>
              <a:rPr lang="en-US" dirty="0" smtClean="0"/>
              <a:t>NM/min </a:t>
            </a:r>
            <a:r>
              <a:rPr lang="en-US" dirty="0"/>
              <a:t>– 2 = Distance to turn prior </a:t>
            </a:r>
          </a:p>
          <a:p>
            <a:r>
              <a:rPr lang="en-US" dirty="0" smtClean="0"/>
              <a:t>NM/min </a:t>
            </a:r>
            <a:r>
              <a:rPr lang="en-US" dirty="0"/>
              <a:t>– 2 x (DEG/NM) = Radials to turn prior</a:t>
            </a:r>
          </a:p>
          <a:p>
            <a:r>
              <a:rPr lang="en-US" i="1" dirty="0" smtClean="0"/>
              <a:t>Intercept </a:t>
            </a:r>
            <a:r>
              <a:rPr lang="en-US" i="1" dirty="0"/>
              <a:t>the 15DME arc, outbound on the 090 radial at 240KGS. </a:t>
            </a:r>
            <a:endParaRPr lang="en-US" dirty="0"/>
          </a:p>
          <a:p>
            <a:r>
              <a:rPr lang="en-US" i="1" dirty="0" smtClean="0"/>
              <a:t>4NM/min </a:t>
            </a:r>
            <a:r>
              <a:rPr lang="en-US" i="1" dirty="0"/>
              <a:t>– 2 = 2NM, so start the turn at 13.4NM</a:t>
            </a:r>
            <a:endParaRPr lang="en-US" dirty="0"/>
          </a:p>
          <a:p>
            <a:r>
              <a:rPr lang="en-US" i="1" dirty="0" smtClean="0"/>
              <a:t>Intercept </a:t>
            </a:r>
            <a:r>
              <a:rPr lang="en-US" i="1" dirty="0"/>
              <a:t>the 090 radial inbound while on the 15DME arc at 240KGS.</a:t>
            </a:r>
            <a:endParaRPr lang="en-US" dirty="0"/>
          </a:p>
          <a:p>
            <a:r>
              <a:rPr lang="en-US" i="1" dirty="0" smtClean="0"/>
              <a:t>2NM </a:t>
            </a:r>
            <a:r>
              <a:rPr lang="en-US" i="1" dirty="0"/>
              <a:t>x (4</a:t>
            </a:r>
            <a:r>
              <a:rPr lang="en-US" i="1" baseline="30000" dirty="0"/>
              <a:t>o</a:t>
            </a:r>
            <a:r>
              <a:rPr lang="en-US" i="1" dirty="0"/>
              <a:t> / NM) = 8 radials</a:t>
            </a:r>
            <a:endParaRPr lang="en-US" dirty="0"/>
          </a:p>
          <a:p>
            <a:r>
              <a:rPr lang="en-US" dirty="0" smtClean="0"/>
              <a:t>10</a:t>
            </a:r>
            <a:r>
              <a:rPr lang="en-US" dirty="0"/>
              <a:t>% of ground speed works too.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52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AIRSPEED:</a:t>
            </a:r>
          </a:p>
        </p:txBody>
      </p:sp>
      <p:sp>
        <p:nvSpPr>
          <p:cNvPr id="3" name="Content Placeholder 2"/>
          <p:cNvSpPr>
            <a:spLocks noGrp="1"/>
          </p:cNvSpPr>
          <p:nvPr>
            <p:ph idx="1"/>
          </p:nvPr>
        </p:nvSpPr>
        <p:spPr>
          <a:xfrm>
            <a:off x="1108125" y="2229379"/>
            <a:ext cx="10233800" cy="4351338"/>
          </a:xfrm>
        </p:spPr>
        <p:txBody>
          <a:bodyPr anchor="t"/>
          <a:lstStyle/>
          <a:p>
            <a:r>
              <a:rPr lang="en-US" dirty="0"/>
              <a:t>KIAS + ALT/200 = KTAS</a:t>
            </a:r>
          </a:p>
          <a:p>
            <a:r>
              <a:rPr lang="en-US" dirty="0" smtClean="0"/>
              <a:t>KTAS </a:t>
            </a:r>
            <a:r>
              <a:rPr lang="en-US" dirty="0"/>
              <a:t>– ALT/200 = KIAS</a:t>
            </a:r>
          </a:p>
          <a:p>
            <a:r>
              <a:rPr lang="en-US" dirty="0" smtClean="0"/>
              <a:t>IMN </a:t>
            </a:r>
            <a:r>
              <a:rPr lang="en-US" dirty="0"/>
              <a:t>x 10 = NM/min x 60 = KTAS</a:t>
            </a:r>
          </a:p>
          <a:p>
            <a:r>
              <a:rPr lang="en-US" i="1" dirty="0" smtClean="0"/>
              <a:t>Works </a:t>
            </a:r>
            <a:r>
              <a:rPr lang="en-US" i="1" dirty="0"/>
              <a:t>between 10000’ and FL360</a:t>
            </a:r>
            <a:endParaRPr lang="en-US" dirty="0"/>
          </a:p>
          <a:p>
            <a:r>
              <a:rPr lang="en-US" dirty="0" smtClean="0"/>
              <a:t>KTAS </a:t>
            </a:r>
            <a:r>
              <a:rPr lang="en-US" dirty="0"/>
              <a:t>increases 1.2kts / 1</a:t>
            </a:r>
            <a:r>
              <a:rPr lang="en-US" baseline="30000" dirty="0"/>
              <a:t>o</a:t>
            </a:r>
            <a:r>
              <a:rPr lang="en-US" dirty="0"/>
              <a:t> C.</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233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DESCENT</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normAutofit fontScale="92500" lnSpcReduction="20000"/>
          </a:bodyPr>
          <a:lstStyle/>
          <a:p>
            <a:r>
              <a:rPr lang="en-US" dirty="0"/>
              <a:t>Pitch change = Altitude to lose in 100’s of feet / Distance to lose in NM</a:t>
            </a:r>
          </a:p>
          <a:p>
            <a:r>
              <a:rPr lang="en-US" i="1" dirty="0" smtClean="0"/>
              <a:t>15000ft </a:t>
            </a:r>
            <a:r>
              <a:rPr lang="en-US" i="1" dirty="0"/>
              <a:t>in 25nm = 150/25 = 6</a:t>
            </a:r>
            <a:r>
              <a:rPr lang="en-US" i="1" baseline="30000" dirty="0"/>
              <a:t>0</a:t>
            </a:r>
            <a:r>
              <a:rPr lang="en-US" i="1" dirty="0"/>
              <a:t> Pitch change</a:t>
            </a:r>
            <a:endParaRPr lang="en-US" dirty="0"/>
          </a:p>
          <a:p>
            <a:r>
              <a:rPr lang="en-US" dirty="0" smtClean="0"/>
              <a:t>Gradient </a:t>
            </a:r>
            <a:r>
              <a:rPr lang="en-US" dirty="0"/>
              <a:t>= pitch change in degrees x 100</a:t>
            </a:r>
          </a:p>
          <a:p>
            <a:pPr marL="0" indent="0">
              <a:buNone/>
            </a:pPr>
            <a:r>
              <a:rPr lang="en-US" dirty="0"/>
              <a:t>				</a:t>
            </a:r>
            <a:r>
              <a:rPr lang="en-US" i="1" dirty="0"/>
              <a:t>0r</a:t>
            </a:r>
            <a:endParaRPr lang="en-US" dirty="0"/>
          </a:p>
          <a:p>
            <a:r>
              <a:rPr lang="en-US" dirty="0" smtClean="0"/>
              <a:t>Altitude </a:t>
            </a:r>
            <a:r>
              <a:rPr lang="en-US" dirty="0" err="1"/>
              <a:t>ft</a:t>
            </a:r>
            <a:r>
              <a:rPr lang="en-US" dirty="0"/>
              <a:t> / Distance NM</a:t>
            </a:r>
          </a:p>
          <a:p>
            <a:r>
              <a:rPr lang="en-US" dirty="0" smtClean="0"/>
              <a:t>Vertical </a:t>
            </a:r>
            <a:r>
              <a:rPr lang="en-US" dirty="0"/>
              <a:t>Speed =  Distance NM / Speed NM/min </a:t>
            </a:r>
          </a:p>
          <a:p>
            <a:r>
              <a:rPr lang="en-US" dirty="0" smtClean="0"/>
              <a:t>Distance </a:t>
            </a:r>
            <a:r>
              <a:rPr lang="en-US" dirty="0"/>
              <a:t>to descend = Altitude to lose x 3</a:t>
            </a:r>
          </a:p>
          <a:p>
            <a:r>
              <a:rPr lang="en-US" dirty="0" smtClean="0"/>
              <a:t>VDP </a:t>
            </a:r>
            <a:r>
              <a:rPr lang="en-US" dirty="0"/>
              <a:t>Distance to descend from runway = MDA (HAT) / 300ft/NM </a:t>
            </a:r>
          </a:p>
          <a:p>
            <a:r>
              <a:rPr lang="en-US" dirty="0" smtClean="0"/>
              <a:t>VDP </a:t>
            </a:r>
            <a:r>
              <a:rPr lang="en-US" dirty="0"/>
              <a:t>Time to descend from runway = 10% of MDA (HAT)</a:t>
            </a:r>
          </a:p>
          <a:p>
            <a:r>
              <a:rPr lang="en-US" dirty="0" smtClean="0"/>
              <a:t>Approach </a:t>
            </a:r>
            <a:r>
              <a:rPr lang="en-US" dirty="0"/>
              <a:t>VSI for 3</a:t>
            </a:r>
            <a:r>
              <a:rPr lang="en-US" baseline="30000" dirty="0"/>
              <a:t>o</a:t>
            </a:r>
            <a:r>
              <a:rPr lang="en-US" dirty="0"/>
              <a:t> glide slope = ½ ground speed, add a zero</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741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DRIFT:</a:t>
            </a:r>
          </a:p>
        </p:txBody>
      </p:sp>
      <p:sp>
        <p:nvSpPr>
          <p:cNvPr id="3" name="Content Placeholder 2"/>
          <p:cNvSpPr>
            <a:spLocks noGrp="1"/>
          </p:cNvSpPr>
          <p:nvPr>
            <p:ph idx="1"/>
          </p:nvPr>
        </p:nvSpPr>
        <p:spPr>
          <a:xfrm>
            <a:off x="1108125" y="2229379"/>
            <a:ext cx="10233800" cy="4351338"/>
          </a:xfrm>
        </p:spPr>
        <p:txBody>
          <a:bodyPr anchor="t"/>
          <a:lstStyle/>
          <a:p>
            <a:r>
              <a:rPr lang="en-US" dirty="0"/>
              <a:t>Crosswind component / TAS (NM/min) = Drift correction in degrees</a:t>
            </a:r>
          </a:p>
          <a:p>
            <a:pPr lvl="1"/>
            <a:r>
              <a:rPr lang="en-US" dirty="0" smtClean="0"/>
              <a:t>35kts </a:t>
            </a:r>
            <a:r>
              <a:rPr lang="en-US" dirty="0"/>
              <a:t>/ 7NM/min = 5 </a:t>
            </a:r>
            <a:r>
              <a:rPr lang="en-US" dirty="0" err="1"/>
              <a:t>deg</a:t>
            </a:r>
            <a:r>
              <a:rPr lang="en-US" dirty="0"/>
              <a:t> correction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2283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Holding:</a:t>
            </a:r>
            <a:endParaRPr lang="en-US" sz="3200" dirty="0"/>
          </a:p>
        </p:txBody>
      </p:sp>
      <p:pic>
        <p:nvPicPr>
          <p:cNvPr id="4" name="Picture 3"/>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819" t="17175" r="1689" b="1410"/>
          <a:stretch>
            <a:fillRect/>
          </a:stretch>
        </p:blipFill>
        <p:spPr bwMode="auto">
          <a:xfrm>
            <a:off x="6183983" y="1"/>
            <a:ext cx="5991978" cy="6858000"/>
          </a:xfrm>
          <a:prstGeom prst="rect">
            <a:avLst/>
          </a:prstGeom>
          <a:noFill/>
          <a:ln>
            <a:noFill/>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25194895"/>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Delta_1-2-3-4</a:t>
            </a:r>
            <a:endParaRPr lang="en-US" dirty="0"/>
          </a:p>
        </p:txBody>
      </p:sp>
      <p:sp>
        <p:nvSpPr>
          <p:cNvPr id="3" name="Content Placeholder 2"/>
          <p:cNvSpPr>
            <a:spLocks noGrp="1"/>
          </p:cNvSpPr>
          <p:nvPr>
            <p:ph idx="1"/>
          </p:nvPr>
        </p:nvSpPr>
        <p:spPr>
          <a:xfrm>
            <a:off x="1108125" y="2229379"/>
            <a:ext cx="10233800" cy="4351338"/>
          </a:xfrm>
        </p:spPr>
        <p:txBody>
          <a:bodyPr anchor="t"/>
          <a:lstStyle/>
          <a:p>
            <a:r>
              <a:rPr lang="en-US" dirty="0"/>
              <a:t> * I am not sure the answer is right, or I have not researched the answer, </a:t>
            </a:r>
          </a:p>
          <a:p>
            <a:r>
              <a:rPr lang="en-US" dirty="0"/>
              <a:t>** don’t remember much about the question but am putting this here so you can research the topic if you want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49611252"/>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maintain a constant M</a:t>
            </a:r>
            <a:r>
              <a:rPr lang="en-US" sz="3200" dirty="0" smtClean="0"/>
              <a:t>ach </a:t>
            </a:r>
            <a:r>
              <a:rPr lang="en-US" sz="3200" dirty="0"/>
              <a:t>and fly below the optimum cruise altitude:  </a:t>
            </a:r>
          </a:p>
        </p:txBody>
      </p:sp>
      <p:sp>
        <p:nvSpPr>
          <p:cNvPr id="3" name="Content Placeholder 2"/>
          <p:cNvSpPr>
            <a:spLocks noGrp="1"/>
          </p:cNvSpPr>
          <p:nvPr>
            <p:ph idx="1"/>
          </p:nvPr>
        </p:nvSpPr>
        <p:spPr>
          <a:xfrm>
            <a:off x="1108125" y="2229379"/>
            <a:ext cx="10233800" cy="4351338"/>
          </a:xfrm>
        </p:spPr>
        <p:txBody>
          <a:bodyPr anchor="t"/>
          <a:lstStyle/>
          <a:p>
            <a:r>
              <a:rPr lang="en-US" dirty="0"/>
              <a:t>-Fuel burn will </a:t>
            </a:r>
            <a:r>
              <a:rPr lang="en-US" b="1" dirty="0"/>
              <a:t>increase</a:t>
            </a:r>
            <a:r>
              <a:rPr lang="en-US" dirty="0"/>
              <a:t> and time aloft will </a:t>
            </a:r>
            <a:r>
              <a:rPr lang="en-US" b="1" dirty="0"/>
              <a:t>decrease</a:t>
            </a:r>
            <a:r>
              <a:rPr lang="en-US" dirty="0"/>
              <a:t> (TAS will increase w/constant Mach at a lower alt</a:t>
            </a:r>
            <a:r>
              <a:rPr lang="en-US" dirty="0" smtClean="0"/>
              <a:t>)</a:t>
            </a:r>
          </a:p>
          <a:p>
            <a:pPr lvl="1"/>
            <a:r>
              <a:rPr lang="en-US" dirty="0" smtClean="0"/>
              <a:t>(ANA p. 175)</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706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Flying an approach to </a:t>
            </a:r>
            <a:r>
              <a:rPr lang="en-US" sz="3200" dirty="0" err="1" smtClean="0"/>
              <a:t>rwy</a:t>
            </a:r>
            <a:r>
              <a:rPr lang="en-US" sz="3200" dirty="0" smtClean="0"/>
              <a:t> 18</a:t>
            </a:r>
            <a:r>
              <a:rPr lang="en-US" sz="3200" dirty="0"/>
              <a:t>, circle to land </a:t>
            </a:r>
            <a:r>
              <a:rPr lang="en-US" sz="3200" dirty="0" err="1"/>
              <a:t>rwy</a:t>
            </a:r>
            <a:r>
              <a:rPr lang="en-US" sz="3200" dirty="0"/>
              <a:t> 7 and lose sight of the rwy.  You should:</a:t>
            </a:r>
          </a:p>
        </p:txBody>
      </p:sp>
      <p:sp>
        <p:nvSpPr>
          <p:cNvPr id="3" name="Content Placeholder 2"/>
          <p:cNvSpPr>
            <a:spLocks noGrp="1"/>
          </p:cNvSpPr>
          <p:nvPr>
            <p:ph idx="1"/>
          </p:nvPr>
        </p:nvSpPr>
        <p:spPr>
          <a:xfrm>
            <a:off x="1108125" y="2229379"/>
            <a:ext cx="10233800" cy="4351338"/>
          </a:xfrm>
        </p:spPr>
        <p:txBody>
          <a:bodyPr anchor="t"/>
          <a:lstStyle/>
          <a:p>
            <a:r>
              <a:rPr lang="en-US" dirty="0"/>
              <a:t> -Turn in the shortest direction to </a:t>
            </a:r>
            <a:r>
              <a:rPr lang="en-US" dirty="0" err="1"/>
              <a:t>rwy</a:t>
            </a:r>
            <a:r>
              <a:rPr lang="en-US" dirty="0"/>
              <a:t> 7 and execute the published missed approach (for </a:t>
            </a:r>
            <a:r>
              <a:rPr lang="en-US" dirty="0" err="1"/>
              <a:t>rwy</a:t>
            </a:r>
            <a:r>
              <a:rPr lang="en-US" dirty="0"/>
              <a:t> 18</a:t>
            </a:r>
            <a:r>
              <a:rPr lang="en-US" dirty="0" smtClean="0"/>
              <a:t>)</a:t>
            </a:r>
          </a:p>
          <a:p>
            <a:pPr lvl="1"/>
            <a:r>
              <a:rPr lang="en-US" dirty="0" smtClean="0"/>
              <a:t>(AIM 5-4-55)</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863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doesn’t have an effect on stall Airspeed?  Gross weight, turbulence, or altitude?</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Altitude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646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flying at FL230 and told to slow down, then descend to 12,000.  RAT will :</a:t>
            </a:r>
          </a:p>
        </p:txBody>
      </p:sp>
      <p:sp>
        <p:nvSpPr>
          <p:cNvPr id="3" name="Content Placeholder 2"/>
          <p:cNvSpPr>
            <a:spLocks noGrp="1"/>
          </p:cNvSpPr>
          <p:nvPr>
            <p:ph idx="1"/>
          </p:nvPr>
        </p:nvSpPr>
        <p:spPr>
          <a:xfrm>
            <a:off x="1108125" y="2229379"/>
            <a:ext cx="10233800" cy="4351338"/>
          </a:xfrm>
        </p:spPr>
        <p:txBody>
          <a:bodyPr anchor="t">
            <a:normAutofit/>
          </a:bodyPr>
          <a:lstStyle/>
          <a:p>
            <a:r>
              <a:rPr lang="en-US" dirty="0"/>
              <a:t> - Ram Air Temp will </a:t>
            </a:r>
            <a:r>
              <a:rPr lang="en-US" b="1" dirty="0"/>
              <a:t>decrease</a:t>
            </a:r>
            <a:r>
              <a:rPr lang="en-US" dirty="0"/>
              <a:t> (less skin friction), then </a:t>
            </a:r>
            <a:r>
              <a:rPr lang="en-US" b="1" dirty="0"/>
              <a:t>increase</a:t>
            </a:r>
            <a:r>
              <a:rPr lang="en-US" dirty="0"/>
              <a:t> (OAT increase at low alt) </a:t>
            </a:r>
            <a:endParaRPr lang="en-US" dirty="0" smtClean="0"/>
          </a:p>
          <a:p>
            <a:pPr lvl="1"/>
            <a:r>
              <a:rPr lang="en-US" dirty="0"/>
              <a:t>There are two types of air temperature measurements on aircraft, Ram Air Temperature and Static Air Temperature. (slower aircraft don't normally have RAT gages) Ram Air Temperature, sometimes known as Total Air Temperature, is the air temperature outside the aircraft increased by the heat resulting from the compressibility of the air. The faster the aircraft, the more the rise in the temperature. Static Air Temperature, also known as Outside Air Temperature, is a temperature reading corrected for the compressibility rise to give a true outside air temperature which is used in all sorts of calculations relating to engine performance, aircraft speed, etc</a:t>
            </a:r>
            <a:r>
              <a:rPr lang="en-US" dirty="0" smtClean="0"/>
              <a:t>.</a:t>
            </a:r>
          </a:p>
          <a:p>
            <a:pPr lvl="1"/>
            <a:r>
              <a:rPr lang="en-US" dirty="0" smtClean="0"/>
              <a:t>(ANA p.242)</a:t>
            </a:r>
            <a:endParaRPr lang="en-US" dirty="0"/>
          </a:p>
          <a:p>
            <a:endParaRPr lang="en-US" dirty="0"/>
          </a:p>
          <a:p>
            <a:pPr marL="0" indent="0">
              <a:buNone/>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44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93"/>
            <a:ext cx="10515600" cy="1325563"/>
          </a:xfrm>
        </p:spPr>
        <p:txBody>
          <a:bodyPr>
            <a:noAutofit/>
          </a:bodyPr>
          <a:lstStyle/>
          <a:p>
            <a:r>
              <a:rPr lang="en-US" sz="3200" dirty="0"/>
              <a:t>*Choose the correct statement</a:t>
            </a:r>
            <a:r>
              <a:rPr lang="en-US" sz="3200" dirty="0" smtClean="0"/>
              <a:t>.</a:t>
            </a:r>
            <a:endParaRPr lang="en-US" sz="3200" dirty="0"/>
          </a:p>
        </p:txBody>
      </p:sp>
      <p:sp>
        <p:nvSpPr>
          <p:cNvPr id="3" name="Content Placeholder 2"/>
          <p:cNvSpPr>
            <a:spLocks noGrp="1"/>
          </p:cNvSpPr>
          <p:nvPr>
            <p:ph idx="1"/>
          </p:nvPr>
        </p:nvSpPr>
        <p:spPr>
          <a:xfrm>
            <a:off x="1108125" y="866274"/>
            <a:ext cx="10233800" cy="5991726"/>
          </a:xfrm>
        </p:spPr>
        <p:txBody>
          <a:bodyPr anchor="t">
            <a:normAutofit fontScale="85000" lnSpcReduction="10000"/>
          </a:bodyPr>
          <a:lstStyle/>
          <a:p>
            <a:r>
              <a:rPr lang="en-US" sz="2400" dirty="0"/>
              <a:t> -A) an aircraft with a </a:t>
            </a:r>
            <a:r>
              <a:rPr lang="en-US" sz="2400" b="1" dirty="0"/>
              <a:t>low</a:t>
            </a:r>
            <a:r>
              <a:rPr lang="en-US" sz="2400" dirty="0"/>
              <a:t> aspect ratio (fighter) has a </a:t>
            </a:r>
            <a:r>
              <a:rPr lang="en-US" sz="2400" b="1" dirty="0"/>
              <a:t>high</a:t>
            </a:r>
            <a:r>
              <a:rPr lang="en-US" sz="2400" dirty="0"/>
              <a:t> L/</a:t>
            </a:r>
            <a:r>
              <a:rPr lang="en-US" sz="2400" dirty="0" err="1"/>
              <a:t>Dmax</a:t>
            </a:r>
            <a:r>
              <a:rPr lang="en-US" sz="2400" dirty="0"/>
              <a:t> and will glide less far than an aircraft with a </a:t>
            </a:r>
            <a:r>
              <a:rPr lang="en-US" sz="2400" b="1" dirty="0"/>
              <a:t>high</a:t>
            </a:r>
            <a:r>
              <a:rPr lang="en-US" sz="2400" dirty="0"/>
              <a:t> aspect ratio (glider).   </a:t>
            </a:r>
          </a:p>
          <a:p>
            <a:r>
              <a:rPr lang="en-US" sz="2400" dirty="0"/>
              <a:t> </a:t>
            </a:r>
            <a:r>
              <a:rPr lang="en-US" sz="2400" dirty="0" smtClean="0"/>
              <a:t>-</a:t>
            </a:r>
            <a:r>
              <a:rPr lang="en-US" sz="2400" dirty="0"/>
              <a:t>B</a:t>
            </a:r>
            <a:r>
              <a:rPr lang="en-US" sz="2400" dirty="0" smtClean="0"/>
              <a:t>) an </a:t>
            </a:r>
            <a:r>
              <a:rPr lang="en-US" sz="2400" dirty="0"/>
              <a:t>aircraft with a </a:t>
            </a:r>
            <a:r>
              <a:rPr lang="en-US" sz="2400" b="1" dirty="0"/>
              <a:t>high</a:t>
            </a:r>
            <a:r>
              <a:rPr lang="en-US" sz="2400" dirty="0"/>
              <a:t> aspect ratio (glider) has a </a:t>
            </a:r>
            <a:r>
              <a:rPr lang="en-US" sz="2400" b="1" dirty="0"/>
              <a:t>high</a:t>
            </a:r>
            <a:r>
              <a:rPr lang="en-US" sz="2400" dirty="0"/>
              <a:t> L/</a:t>
            </a:r>
            <a:r>
              <a:rPr lang="en-US" sz="2400" dirty="0" err="1"/>
              <a:t>Dmax</a:t>
            </a:r>
            <a:r>
              <a:rPr lang="en-US" sz="2400" dirty="0"/>
              <a:t> and will glide </a:t>
            </a:r>
            <a:r>
              <a:rPr lang="en-US" sz="2400" b="1" dirty="0"/>
              <a:t>farther</a:t>
            </a:r>
            <a:r>
              <a:rPr lang="en-US" sz="2400" dirty="0"/>
              <a:t> than an aircraft with a low aspect ratio</a:t>
            </a:r>
            <a:r>
              <a:rPr lang="en-US" sz="2400" dirty="0" smtClean="0"/>
              <a:t>.</a:t>
            </a:r>
          </a:p>
          <a:p>
            <a:pPr lvl="1"/>
            <a:r>
              <a:rPr lang="en-US" sz="2000" dirty="0"/>
              <a:t>(I </a:t>
            </a:r>
            <a:r>
              <a:rPr lang="en-US" sz="2000" dirty="0" smtClean="0"/>
              <a:t>chose A). </a:t>
            </a:r>
            <a:r>
              <a:rPr lang="en-US" sz="2000" dirty="0" smtClean="0">
                <a:solidFill>
                  <a:schemeClr val="accent2">
                    <a:lumMod val="75000"/>
                  </a:schemeClr>
                </a:solidFill>
              </a:rPr>
              <a:t>It appears that B is actually the correct answer. </a:t>
            </a:r>
            <a:endParaRPr lang="en-US" sz="2000" dirty="0">
              <a:solidFill>
                <a:schemeClr val="accent2">
                  <a:lumMod val="75000"/>
                </a:schemeClr>
              </a:solidFill>
            </a:endParaRPr>
          </a:p>
          <a:p>
            <a:pPr lvl="1"/>
            <a:r>
              <a:rPr lang="en-US" sz="2000" dirty="0" smtClean="0"/>
              <a:t>My </a:t>
            </a:r>
            <a:r>
              <a:rPr lang="en-US" sz="2000" dirty="0"/>
              <a:t>reasoning: A high aspect ratio aircraft will obviously glide farther.   On the thrust required vs L/</a:t>
            </a:r>
            <a:r>
              <a:rPr lang="en-US" sz="2000" dirty="0" err="1"/>
              <a:t>Dmax</a:t>
            </a:r>
            <a:r>
              <a:rPr lang="en-US" sz="2000" dirty="0"/>
              <a:t> graph, a low L/</a:t>
            </a:r>
            <a:r>
              <a:rPr lang="en-US" sz="2000" dirty="0" err="1"/>
              <a:t>Dmax</a:t>
            </a:r>
            <a:r>
              <a:rPr lang="en-US" sz="2000" dirty="0"/>
              <a:t> value will require less thrust.  Since a low aspect ratio aircraft (fighter) obviously needs more thrust than a glider I suspect it will have a high L/</a:t>
            </a:r>
            <a:r>
              <a:rPr lang="en-US" sz="2000" dirty="0" err="1"/>
              <a:t>Dmax</a:t>
            </a:r>
            <a:r>
              <a:rPr lang="en-US" sz="2000" dirty="0"/>
              <a:t> value even though I could not find anywhere that compared L/</a:t>
            </a:r>
            <a:r>
              <a:rPr lang="en-US" sz="2000" dirty="0" err="1"/>
              <a:t>Dmax</a:t>
            </a:r>
            <a:r>
              <a:rPr lang="en-US" sz="2000" dirty="0"/>
              <a:t> values between a high and low aspect ratio aircraft</a:t>
            </a:r>
            <a:r>
              <a:rPr lang="en-US" sz="2000" dirty="0" smtClean="0"/>
              <a:t>.</a:t>
            </a:r>
          </a:p>
          <a:p>
            <a:pPr lvl="1"/>
            <a:r>
              <a:rPr lang="en-US" sz="2000" dirty="0" smtClean="0"/>
              <a:t>Induced Drag decreases with airspeed, Parasite Drag increases. Total Drag = Induced Drag + Parasite Drag. L/</a:t>
            </a:r>
            <a:r>
              <a:rPr lang="en-US" sz="2000" dirty="0" err="1" smtClean="0"/>
              <a:t>Dmax</a:t>
            </a:r>
            <a:r>
              <a:rPr lang="en-US" sz="2000" dirty="0" smtClean="0"/>
              <a:t> is the point on the curve where Sum of the two is the lowest. (ANA p. 93.) Lower aspect ratio increases angle of attack need to produce a given lift coefficient, increasing induced drag (ANA p. 71).</a:t>
            </a:r>
          </a:p>
          <a:p>
            <a:pPr lvl="1"/>
            <a:r>
              <a:rPr lang="en-US" sz="2000" dirty="0" smtClean="0">
                <a:solidFill>
                  <a:schemeClr val="accent2">
                    <a:lumMod val="75000"/>
                  </a:schemeClr>
                </a:solidFill>
              </a:rPr>
              <a:t>Aspect Ratio: ratio of wingspan to wing chord (width). The primary factor in determining lift/drag ratio. Long wing with high aspect ratio is more efficient in producing lift (gliders) with the least drag (Piper Meridian = 10.3). Short wing  - low aspect ratio but cheaper to build (Cessna 182 = 7.4).  (EEPP p. 351).</a:t>
            </a:r>
          </a:p>
          <a:p>
            <a:pPr lvl="1"/>
            <a:r>
              <a:rPr lang="en-US" sz="2000" dirty="0" smtClean="0">
                <a:solidFill>
                  <a:schemeClr val="accent2">
                    <a:lumMod val="75000"/>
                  </a:schemeClr>
                </a:solidFill>
              </a:rPr>
              <a:t>L/</a:t>
            </a:r>
            <a:r>
              <a:rPr lang="en-US" sz="2000" dirty="0" err="1" smtClean="0">
                <a:solidFill>
                  <a:schemeClr val="accent2">
                    <a:lumMod val="75000"/>
                  </a:schemeClr>
                </a:solidFill>
              </a:rPr>
              <a:t>Dmax</a:t>
            </a:r>
            <a:r>
              <a:rPr lang="en-US" sz="2000" dirty="0" smtClean="0">
                <a:solidFill>
                  <a:schemeClr val="accent2">
                    <a:lumMod val="75000"/>
                  </a:schemeClr>
                </a:solidFill>
              </a:rPr>
              <a:t> determines the airspeed at which the most lift is produced for the least amount of drag. AT this point the least amount of power is required for both maximum lift and minimum total drag. This will determine the max endurance, max range, and best glide speed (EEPP p. 351). </a:t>
            </a:r>
          </a:p>
          <a:p>
            <a:pPr lvl="1"/>
            <a:r>
              <a:rPr lang="en-US" sz="2000" dirty="0" smtClean="0">
                <a:solidFill>
                  <a:schemeClr val="accent2">
                    <a:lumMod val="75000"/>
                  </a:schemeClr>
                </a:solidFill>
              </a:rPr>
              <a:t>“Generally, high-aspect ratio (long and skinny) wings give airplanes higher values of (L/D)max. Unfortunately, high-aspect ratio wings also weight more, especially if they must be strong enough to allow the airplane to fly at very high speeds. (Introduction to Aeronautics: A Design Perspective, Steven A. Brandt, p. 33).</a:t>
            </a:r>
            <a:endParaRPr lang="en-US" sz="2000" dirty="0">
              <a:solidFill>
                <a:schemeClr val="accent2">
                  <a:lumMod val="75000"/>
                </a:schemeClr>
              </a:solidFill>
            </a:endParaRPr>
          </a:p>
          <a:p>
            <a:endParaRPr lang="en-US"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4654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6nm from the </a:t>
            </a:r>
            <a:r>
              <a:rPr lang="en-US" sz="3200" dirty="0" err="1"/>
              <a:t>rwy</a:t>
            </a:r>
            <a:r>
              <a:rPr lang="en-US" sz="3200" dirty="0"/>
              <a:t> on final and the localizer shows 1 degree of deflection.  How far from the </a:t>
            </a:r>
            <a:r>
              <a:rPr lang="en-US" sz="3200" dirty="0" smtClean="0"/>
              <a:t>runway </a:t>
            </a:r>
            <a:r>
              <a:rPr lang="en-US" sz="3200" dirty="0" smtClean="0">
                <a:solidFill>
                  <a:schemeClr val="accent2">
                    <a:lumMod val="75000"/>
                  </a:schemeClr>
                </a:solidFill>
              </a:rPr>
              <a:t>(course?) </a:t>
            </a:r>
            <a:r>
              <a:rPr lang="en-US" sz="3200" dirty="0" smtClean="0"/>
              <a:t>are </a:t>
            </a:r>
            <a:r>
              <a:rPr lang="en-US" sz="3200" dirty="0"/>
              <a:t>you</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-.1nm (or 600 </a:t>
            </a:r>
            <a:r>
              <a:rPr lang="en-US" dirty="0" err="1"/>
              <a:t>ft</a:t>
            </a:r>
            <a:r>
              <a:rPr lang="en-US" dirty="0"/>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63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happens in a skid?  </a:t>
            </a:r>
          </a:p>
        </p:txBody>
      </p:sp>
      <p:sp>
        <p:nvSpPr>
          <p:cNvPr id="3" name="Content Placeholder 2"/>
          <p:cNvSpPr>
            <a:spLocks noGrp="1"/>
          </p:cNvSpPr>
          <p:nvPr>
            <p:ph idx="1"/>
          </p:nvPr>
        </p:nvSpPr>
        <p:spPr>
          <a:xfrm>
            <a:off x="1108125" y="2229379"/>
            <a:ext cx="10233800" cy="4351338"/>
          </a:xfrm>
        </p:spPr>
        <p:txBody>
          <a:bodyPr anchor="t"/>
          <a:lstStyle/>
          <a:p>
            <a:r>
              <a:rPr lang="en-US" dirty="0"/>
              <a:t> -Inside of turn, turn radius </a:t>
            </a:r>
            <a:r>
              <a:rPr lang="en-US" b="1" dirty="0"/>
              <a:t>decreases</a:t>
            </a:r>
            <a:r>
              <a:rPr lang="en-US" dirty="0"/>
              <a:t>, turn rate </a:t>
            </a:r>
            <a:r>
              <a:rPr lang="en-US" b="1" dirty="0"/>
              <a:t>increases</a:t>
            </a:r>
            <a:r>
              <a:rPr lang="en-US" dirty="0"/>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7150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When does the flow velocity greatly accelerate in a turbine engine? </a:t>
            </a:r>
          </a:p>
        </p:txBody>
      </p:sp>
      <p:sp>
        <p:nvSpPr>
          <p:cNvPr id="3" name="Content Placeholder 2"/>
          <p:cNvSpPr>
            <a:spLocks noGrp="1"/>
          </p:cNvSpPr>
          <p:nvPr>
            <p:ph idx="1"/>
          </p:nvPr>
        </p:nvSpPr>
        <p:spPr>
          <a:xfrm>
            <a:off x="1108125" y="2229379"/>
            <a:ext cx="10233800" cy="4351338"/>
          </a:xfrm>
        </p:spPr>
        <p:txBody>
          <a:bodyPr anchor="t"/>
          <a:lstStyle/>
          <a:p>
            <a:r>
              <a:rPr lang="en-US" dirty="0"/>
              <a:t>-</a:t>
            </a:r>
            <a:r>
              <a:rPr lang="en-US" dirty="0" smtClean="0"/>
              <a:t>Turbine</a:t>
            </a:r>
          </a:p>
          <a:p>
            <a:pPr lvl="1"/>
            <a:r>
              <a:rPr lang="en-US" dirty="0" smtClean="0"/>
              <a:t>(ANA p. 115)</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3747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*Where does velocity begin to accelerate in an engine</a:t>
            </a:r>
          </a:p>
        </p:txBody>
      </p:sp>
      <p:sp>
        <p:nvSpPr>
          <p:cNvPr id="3" name="Content Placeholder 2"/>
          <p:cNvSpPr>
            <a:spLocks noGrp="1"/>
          </p:cNvSpPr>
          <p:nvPr>
            <p:ph idx="1"/>
          </p:nvPr>
        </p:nvSpPr>
        <p:spPr>
          <a:xfrm>
            <a:off x="1108125" y="2229379"/>
            <a:ext cx="10233800" cy="4351338"/>
          </a:xfrm>
        </p:spPr>
        <p:txBody>
          <a:bodyPr anchor="t"/>
          <a:lstStyle/>
          <a:p>
            <a:pPr lvl="0"/>
            <a:r>
              <a:rPr lang="en-US" b="1" dirty="0" smtClean="0"/>
              <a:t>A) Compressor</a:t>
            </a:r>
          </a:p>
          <a:p>
            <a:pPr lvl="0"/>
            <a:r>
              <a:rPr lang="en-US" dirty="0" smtClean="0"/>
              <a:t>Other Option:</a:t>
            </a:r>
            <a:endParaRPr lang="en-US" dirty="0"/>
          </a:p>
          <a:p>
            <a:pPr lvl="1"/>
            <a:r>
              <a:rPr lang="en-US" dirty="0" smtClean="0"/>
              <a:t>B) Inlet </a:t>
            </a:r>
            <a:r>
              <a:rPr lang="en-US" dirty="0"/>
              <a:t>(might be this due to design/curve of inlet)</a:t>
            </a:r>
          </a:p>
          <a:p>
            <a:pPr lvl="1"/>
            <a:r>
              <a:rPr lang="en-US" dirty="0" smtClean="0">
                <a:solidFill>
                  <a:srgbClr val="7030A0"/>
                </a:solidFill>
              </a:rPr>
              <a:t>ANA p. 115 </a:t>
            </a:r>
            <a:r>
              <a:rPr lang="en-US" dirty="0" smtClean="0"/>
              <a:t>shows </a:t>
            </a:r>
            <a:r>
              <a:rPr lang="en-US" dirty="0"/>
              <a:t>a velocity graph that starts at the </a:t>
            </a:r>
            <a:r>
              <a:rPr lang="en-US" dirty="0" smtClean="0"/>
              <a:t>compressor</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5727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entered holding at 1700Z and it is now 1730Z.  The company expects weather to improve very soon and wants you to hold as long as possible.  When you do leave holding and proceed to XYZ</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 -1750.  There is a whole page of distracting info.  Given 2 engine aircraft that burns 3000lbs/</a:t>
            </a:r>
            <a:r>
              <a:rPr lang="en-US" dirty="0" err="1"/>
              <a:t>hr</a:t>
            </a:r>
            <a:r>
              <a:rPr lang="en-US" dirty="0"/>
              <a:t> per engine.  Planned holding fuel is 5000lbs so you have 50 minutes</a:t>
            </a:r>
            <a:r>
              <a:rPr lang="en-US" dirty="0" smtClean="0"/>
              <a: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97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at the aircraft load limit.  What will </a:t>
            </a:r>
            <a:r>
              <a:rPr lang="en-US" sz="3200" b="1" dirty="0"/>
              <a:t>NOT</a:t>
            </a:r>
            <a:r>
              <a:rPr lang="en-US" sz="3200" dirty="0"/>
              <a:t> cause you to exceed the load </a:t>
            </a:r>
            <a:r>
              <a:rPr lang="en-US" sz="3200" dirty="0" smtClean="0"/>
              <a:t>limit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-increase </a:t>
            </a:r>
            <a:r>
              <a:rPr lang="en-US" dirty="0"/>
              <a:t>of </a:t>
            </a:r>
            <a:r>
              <a:rPr lang="en-US" dirty="0" smtClean="0"/>
              <a:t>weight</a:t>
            </a:r>
            <a:endParaRPr lang="en-US" dirty="0"/>
          </a:p>
          <a:p>
            <a:r>
              <a:rPr lang="en-US" dirty="0" smtClean="0"/>
              <a:t>-increase </a:t>
            </a:r>
            <a:r>
              <a:rPr lang="en-US" dirty="0"/>
              <a:t>in </a:t>
            </a:r>
            <a:r>
              <a:rPr lang="en-US" dirty="0" smtClean="0"/>
              <a:t>AOB</a:t>
            </a:r>
          </a:p>
          <a:p>
            <a:r>
              <a:rPr lang="en-US" dirty="0" smtClean="0"/>
              <a:t>-increase </a:t>
            </a:r>
            <a:r>
              <a:rPr lang="en-US" dirty="0"/>
              <a:t>in </a:t>
            </a:r>
            <a:r>
              <a:rPr lang="en-US" dirty="0" smtClean="0"/>
              <a:t>G</a:t>
            </a:r>
          </a:p>
          <a:p>
            <a:r>
              <a:rPr lang="en-US" dirty="0" smtClean="0"/>
              <a:t>-increase </a:t>
            </a:r>
            <a:r>
              <a:rPr lang="en-US" dirty="0"/>
              <a:t>in </a:t>
            </a:r>
            <a:r>
              <a:rPr lang="en-US" dirty="0" smtClean="0"/>
              <a:t>speed</a:t>
            </a:r>
          </a:p>
          <a:p>
            <a:r>
              <a:rPr lang="en-US" dirty="0" smtClean="0"/>
              <a:t>Correct answer is “increase of weight”</a:t>
            </a:r>
          </a:p>
          <a:p>
            <a:pPr lvl="1"/>
            <a:r>
              <a:rPr lang="en-US" dirty="0" smtClean="0"/>
              <a:t>ANA p. 331</a:t>
            </a:r>
            <a:endParaRPr lang="en-US" dirty="0"/>
          </a:p>
          <a:p>
            <a:pPr lvl="1"/>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904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An axial flow engine </a:t>
            </a:r>
            <a:r>
              <a:rPr lang="en-US" sz="3200" dirty="0" smtClean="0"/>
              <a:t>has</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a:t>
            </a:r>
            <a:r>
              <a:rPr lang="en-US" b="1" dirty="0"/>
              <a:t>High</a:t>
            </a:r>
            <a:r>
              <a:rPr lang="en-US" dirty="0"/>
              <a:t> compression ratio, </a:t>
            </a:r>
            <a:r>
              <a:rPr lang="en-US" b="1" dirty="0"/>
              <a:t>high</a:t>
            </a:r>
            <a:r>
              <a:rPr lang="en-US" dirty="0"/>
              <a:t> </a:t>
            </a:r>
            <a:r>
              <a:rPr lang="en-US" dirty="0" smtClean="0"/>
              <a:t>efficiency</a:t>
            </a:r>
          </a:p>
          <a:p>
            <a:pPr lvl="1"/>
            <a:r>
              <a:rPr lang="en-US" dirty="0" smtClean="0"/>
              <a:t>(ANA p. 111)</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4246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Level flight, increase in Temp does what to </a:t>
            </a:r>
            <a:r>
              <a:rPr lang="en-US" sz="3200" dirty="0" smtClean="0"/>
              <a:t>TAS? </a:t>
            </a:r>
            <a:r>
              <a:rPr lang="en-US" sz="3200" dirty="0"/>
              <a:t>and True </a:t>
            </a:r>
            <a:r>
              <a:rPr lang="en-US" sz="3200" dirty="0" smtClean="0"/>
              <a:t>Altitude?</a:t>
            </a:r>
            <a:endParaRPr lang="en-US" sz="3200" dirty="0"/>
          </a:p>
        </p:txBody>
      </p:sp>
      <p:sp>
        <p:nvSpPr>
          <p:cNvPr id="3" name="Content Placeholder 2"/>
          <p:cNvSpPr>
            <a:spLocks noGrp="1"/>
          </p:cNvSpPr>
          <p:nvPr>
            <p:ph idx="1"/>
          </p:nvPr>
        </p:nvSpPr>
        <p:spPr>
          <a:xfrm>
            <a:off x="1108125" y="2229379"/>
            <a:ext cx="10233800" cy="4351338"/>
          </a:xfrm>
        </p:spPr>
        <p:txBody>
          <a:bodyPr anchor="t">
            <a:normAutofit lnSpcReduction="10000"/>
          </a:bodyPr>
          <a:lstStyle/>
          <a:p>
            <a:r>
              <a:rPr lang="en-US" dirty="0" smtClean="0"/>
              <a:t>TAS Increases</a:t>
            </a:r>
          </a:p>
          <a:p>
            <a:r>
              <a:rPr lang="en-US" dirty="0" smtClean="0"/>
              <a:t>True Altitude Increases</a:t>
            </a:r>
          </a:p>
          <a:p>
            <a:pPr lvl="1"/>
            <a:r>
              <a:rPr lang="en-US" dirty="0" smtClean="0"/>
              <a:t>(ANA p.2, 14)</a:t>
            </a:r>
          </a:p>
          <a:p>
            <a:pPr lvl="1"/>
            <a:r>
              <a:rPr lang="en-US" dirty="0">
                <a:solidFill>
                  <a:schemeClr val="accent2">
                    <a:lumMod val="75000"/>
                  </a:schemeClr>
                </a:solidFill>
              </a:rPr>
              <a:t>True Altitude: actual height above mean sea level (MSL) as if measured with a tape measure. Elevations of airports, mountain tops, towers and other obstructions are given in true altitude. (EEPP p. 118).</a:t>
            </a:r>
          </a:p>
          <a:p>
            <a:pPr lvl="1"/>
            <a:r>
              <a:rPr lang="en-US" dirty="0">
                <a:solidFill>
                  <a:schemeClr val="accent2">
                    <a:lumMod val="75000"/>
                  </a:schemeClr>
                </a:solidFill>
              </a:rPr>
              <a:t>True Altitude: the vertical distance of the aircraft above sea level – the actual altitude. It is often expressed as feet above mean sea level (MSL). Airport, terrain, and obstacle elevations on aeronautical charts are true altitudes. (PHAK p. 7-6)</a:t>
            </a:r>
          </a:p>
          <a:p>
            <a:pPr lvl="1"/>
            <a:r>
              <a:rPr lang="en-US" dirty="0">
                <a:solidFill>
                  <a:schemeClr val="accent2">
                    <a:lumMod val="75000"/>
                  </a:schemeClr>
                </a:solidFill>
              </a:rPr>
              <a:t>Above answer appears to be wrong. How can your “actual” height “as if measured with a tape measure” ever change? </a:t>
            </a:r>
          </a:p>
          <a:p>
            <a:pPr lvl="1"/>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471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--Define “region of reverse command”</a:t>
            </a:r>
          </a:p>
        </p:txBody>
      </p:sp>
      <p:sp>
        <p:nvSpPr>
          <p:cNvPr id="3" name="Content Placeholder 2"/>
          <p:cNvSpPr>
            <a:spLocks noGrp="1"/>
          </p:cNvSpPr>
          <p:nvPr>
            <p:ph idx="1"/>
          </p:nvPr>
        </p:nvSpPr>
        <p:spPr>
          <a:xfrm>
            <a:off x="1108125" y="2229379"/>
            <a:ext cx="10233800" cy="4351338"/>
          </a:xfrm>
        </p:spPr>
        <p:txBody>
          <a:bodyPr anchor="t"/>
          <a:lstStyle/>
          <a:p>
            <a:r>
              <a:rPr lang="en-US" i="1" dirty="0"/>
              <a:t>It is the region of flight speeds below maximum endurance airspeed (L/D Max), where a decrease in airspeed requires an increase in power.</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00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Strong jet stream in the face what is your most efficient flight plan? </a:t>
            </a:r>
          </a:p>
        </p:txBody>
      </p:sp>
      <p:sp>
        <p:nvSpPr>
          <p:cNvPr id="3" name="Content Placeholder 2"/>
          <p:cNvSpPr>
            <a:spLocks noGrp="1"/>
          </p:cNvSpPr>
          <p:nvPr>
            <p:ph idx="1"/>
          </p:nvPr>
        </p:nvSpPr>
        <p:spPr>
          <a:xfrm>
            <a:off x="1108125" y="2229379"/>
            <a:ext cx="10233800" cy="4351338"/>
          </a:xfrm>
        </p:spPr>
        <p:txBody>
          <a:bodyPr anchor="t"/>
          <a:lstStyle/>
          <a:p>
            <a:r>
              <a:rPr lang="en-US" dirty="0"/>
              <a:t> </a:t>
            </a:r>
            <a:r>
              <a:rPr lang="en-US" dirty="0" smtClean="0"/>
              <a:t>-</a:t>
            </a:r>
            <a:r>
              <a:rPr lang="en-US" dirty="0"/>
              <a:t>H</a:t>
            </a:r>
            <a:r>
              <a:rPr lang="en-US" dirty="0" smtClean="0"/>
              <a:t>igh </a:t>
            </a:r>
            <a:r>
              <a:rPr lang="en-US" dirty="0"/>
              <a:t>and fast as possible.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514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pilot signals to the lineman by raising a fist horizontally, </a:t>
            </a:r>
            <a:r>
              <a:rPr lang="en-US" sz="3200" dirty="0" smtClean="0"/>
              <a:t>then </a:t>
            </a:r>
            <a:r>
              <a:rPr lang="en-US" sz="3200" dirty="0"/>
              <a:t>extending his fingers.  What does this mean</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-Brake </a:t>
            </a:r>
            <a:r>
              <a:rPr lang="en-US" dirty="0" smtClean="0"/>
              <a:t>released</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8391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An NDB is located 6nm from the </a:t>
            </a:r>
            <a:r>
              <a:rPr lang="en-US" sz="3200" dirty="0" err="1"/>
              <a:t>rwy</a:t>
            </a:r>
            <a:r>
              <a:rPr lang="en-US" sz="3200" dirty="0"/>
              <a:t> on extended centerline.  You are 3nm from the </a:t>
            </a:r>
            <a:r>
              <a:rPr lang="en-US" sz="3200" dirty="0" err="1"/>
              <a:t>rwy</a:t>
            </a:r>
            <a:r>
              <a:rPr lang="en-US" sz="3200" dirty="0"/>
              <a:t> and the tail of the needle points to 100.  You have been flying a 090 heading the entire approach (indicating no x-wind).  What heading should you fly?</a:t>
            </a:r>
          </a:p>
        </p:txBody>
      </p:sp>
      <p:sp>
        <p:nvSpPr>
          <p:cNvPr id="3" name="Content Placeholder 2"/>
          <p:cNvSpPr>
            <a:spLocks noGrp="1"/>
          </p:cNvSpPr>
          <p:nvPr>
            <p:ph idx="1"/>
          </p:nvPr>
        </p:nvSpPr>
        <p:spPr>
          <a:xfrm>
            <a:off x="1108125" y="2229379"/>
            <a:ext cx="10233800" cy="4351338"/>
          </a:xfrm>
        </p:spPr>
        <p:txBody>
          <a:bodyPr anchor="t"/>
          <a:lstStyle/>
          <a:p>
            <a:r>
              <a:rPr lang="en-US" dirty="0"/>
              <a:t>-something less than 090</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3909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Cat 1 </a:t>
            </a:r>
            <a:r>
              <a:rPr lang="en-US" sz="3200" dirty="0" err="1"/>
              <a:t>mins</a:t>
            </a:r>
            <a:r>
              <a:rPr lang="en-US" sz="3200" dirty="0"/>
              <a:t> (with everything working, read: TDZ lighting)? </a:t>
            </a:r>
          </a:p>
        </p:txBody>
      </p:sp>
      <p:sp>
        <p:nvSpPr>
          <p:cNvPr id="3" name="Content Placeholder 2"/>
          <p:cNvSpPr>
            <a:spLocks noGrp="1"/>
          </p:cNvSpPr>
          <p:nvPr>
            <p:ph idx="1"/>
          </p:nvPr>
        </p:nvSpPr>
        <p:spPr>
          <a:xfrm>
            <a:off x="1108125" y="2229379"/>
            <a:ext cx="10233800" cy="4351338"/>
          </a:xfrm>
        </p:spPr>
        <p:txBody>
          <a:bodyPr anchor="t"/>
          <a:lstStyle/>
          <a:p>
            <a:r>
              <a:rPr lang="en-US" dirty="0"/>
              <a:t> </a:t>
            </a:r>
            <a:r>
              <a:rPr lang="en-US" b="1" dirty="0"/>
              <a:t>200</a:t>
            </a:r>
            <a:r>
              <a:rPr lang="en-US" dirty="0"/>
              <a:t> and </a:t>
            </a:r>
            <a:r>
              <a:rPr lang="en-US" dirty="0" smtClean="0"/>
              <a:t>1800RVR</a:t>
            </a:r>
          </a:p>
          <a:p>
            <a:pPr lvl="1"/>
            <a:r>
              <a:rPr lang="en-US" dirty="0" smtClean="0"/>
              <a:t>(AIM 1-1-19)</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1450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at FL350 and cleared pilot discretion descent to FL240 and instructed to cross XYZ at 12,000ft.  To fly the most fuel efficient descent profile you should</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-Fly max range speed and descend at the appropriate point to maintain a direct (no level </a:t>
            </a:r>
            <a:r>
              <a:rPr lang="en-US" dirty="0" smtClean="0"/>
              <a:t>off) </a:t>
            </a:r>
            <a:r>
              <a:rPr lang="en-US" dirty="0"/>
              <a:t>descent to 12,000</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9278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set your altimeter to the local altimeter setting.  The altitude you read off the altimeter is the:</a:t>
            </a:r>
          </a:p>
        </p:txBody>
      </p:sp>
      <p:sp>
        <p:nvSpPr>
          <p:cNvPr id="3" name="Content Placeholder 2"/>
          <p:cNvSpPr>
            <a:spLocks noGrp="1"/>
          </p:cNvSpPr>
          <p:nvPr>
            <p:ph idx="1"/>
          </p:nvPr>
        </p:nvSpPr>
        <p:spPr>
          <a:xfrm>
            <a:off x="1108125" y="2229379"/>
            <a:ext cx="10233800" cy="4351338"/>
          </a:xfrm>
        </p:spPr>
        <p:txBody>
          <a:bodyPr anchor="t"/>
          <a:lstStyle/>
          <a:p>
            <a:r>
              <a:rPr lang="en-US" dirty="0"/>
              <a:t>-Indicated altitude  (pressure altitude = elevation above standard datum </a:t>
            </a:r>
            <a:r>
              <a:rPr lang="en-US" dirty="0" err="1"/>
              <a:t>ie</a:t>
            </a:r>
            <a:r>
              <a:rPr lang="en-US" dirty="0"/>
              <a:t> 29.92, true altitude = actual elevation above mean sea level</a:t>
            </a:r>
            <a:r>
              <a:rPr lang="en-US" dirty="0" smtClean="0"/>
              <a:t>)</a:t>
            </a:r>
          </a:p>
          <a:p>
            <a:pPr lvl="1"/>
            <a:r>
              <a:rPr lang="en-US" dirty="0" smtClean="0"/>
              <a:t>(ANA p.2, 14)</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15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might cause the </a:t>
            </a:r>
            <a:r>
              <a:rPr lang="en-US" sz="3200" dirty="0" smtClean="0"/>
              <a:t>hydraulic </a:t>
            </a:r>
            <a:r>
              <a:rPr lang="en-US" sz="3200" dirty="0"/>
              <a:t>system to </a:t>
            </a:r>
            <a:r>
              <a:rPr lang="en-US" sz="3200" dirty="0" err="1"/>
              <a:t>cavitate</a:t>
            </a:r>
            <a:r>
              <a:rPr lang="en-US" sz="3200" dirty="0"/>
              <a:t>?</a:t>
            </a:r>
          </a:p>
        </p:txBody>
      </p:sp>
      <p:sp>
        <p:nvSpPr>
          <p:cNvPr id="3" name="Content Placeholder 2"/>
          <p:cNvSpPr>
            <a:spLocks noGrp="1"/>
          </p:cNvSpPr>
          <p:nvPr>
            <p:ph idx="1"/>
          </p:nvPr>
        </p:nvSpPr>
        <p:spPr>
          <a:xfrm>
            <a:off x="1108125" y="2229379"/>
            <a:ext cx="10233800" cy="4351338"/>
          </a:xfrm>
        </p:spPr>
        <p:txBody>
          <a:bodyPr anchor="t"/>
          <a:lstStyle/>
          <a:p>
            <a:r>
              <a:rPr lang="en-US" dirty="0"/>
              <a:t>-Quickly select full flaps at low </a:t>
            </a:r>
            <a:r>
              <a:rPr lang="en-US" dirty="0" err="1"/>
              <a:t>pwr</a:t>
            </a:r>
            <a:r>
              <a:rPr lang="en-US" dirty="0"/>
              <a:t> setting</a:t>
            </a:r>
          </a:p>
          <a:p>
            <a:pPr lvl="1"/>
            <a:r>
              <a:rPr lang="en-US" dirty="0">
                <a:solidFill>
                  <a:srgbClr val="FFFF00"/>
                </a:solidFill>
              </a:rPr>
              <a:t>(note: I had the same question but the correct answer was, Quickly select full flaps with the </a:t>
            </a:r>
            <a:r>
              <a:rPr lang="en-US" dirty="0" err="1">
                <a:solidFill>
                  <a:srgbClr val="FFFF00"/>
                </a:solidFill>
              </a:rPr>
              <a:t>elec</a:t>
            </a:r>
            <a:r>
              <a:rPr lang="en-US" dirty="0">
                <a:solidFill>
                  <a:srgbClr val="FFFF00"/>
                </a:solidFill>
              </a:rPr>
              <a:t> </a:t>
            </a:r>
            <a:r>
              <a:rPr lang="en-US" dirty="0" err="1">
                <a:solidFill>
                  <a:srgbClr val="FFFF00"/>
                </a:solidFill>
              </a:rPr>
              <a:t>hyd</a:t>
            </a:r>
            <a:r>
              <a:rPr lang="en-US" dirty="0">
                <a:solidFill>
                  <a:srgbClr val="FFFF00"/>
                </a:solidFill>
              </a:rPr>
              <a:t> boost pumps off</a:t>
            </a:r>
            <a:r>
              <a:rPr lang="en-US" dirty="0" smtClean="0">
                <a:solidFill>
                  <a:srgbClr val="FFFF00"/>
                </a:solidFill>
              </a:rPr>
              <a:t>.)</a:t>
            </a:r>
          </a:p>
          <a:p>
            <a:pPr lvl="1"/>
            <a:r>
              <a:rPr lang="en-US" dirty="0" smtClean="0">
                <a:solidFill>
                  <a:srgbClr val="7030A0"/>
                </a:solidFill>
              </a:rPr>
              <a:t>(note: similar question but the correct answer was “Quickly selecting full flaps with the electric hydraulic boost pumps off”)</a:t>
            </a:r>
            <a:endParaRPr lang="en-US" dirty="0">
              <a:solidFill>
                <a:srgbClr val="7030A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785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in a thrust limited aircraft, at what </a:t>
            </a:r>
            <a:r>
              <a:rPr lang="en-US" sz="3200" dirty="0" err="1" smtClean="0"/>
              <a:t>AOAis</a:t>
            </a:r>
            <a:r>
              <a:rPr lang="en-US" sz="3200" dirty="0" smtClean="0"/>
              <a:t> </a:t>
            </a:r>
            <a:r>
              <a:rPr lang="en-US" sz="3200" dirty="0"/>
              <a:t>all lift converted to drag: </a:t>
            </a:r>
          </a:p>
        </p:txBody>
      </p:sp>
      <p:sp>
        <p:nvSpPr>
          <p:cNvPr id="3" name="Content Placeholder 2"/>
          <p:cNvSpPr>
            <a:spLocks noGrp="1"/>
          </p:cNvSpPr>
          <p:nvPr>
            <p:ph idx="1"/>
          </p:nvPr>
        </p:nvSpPr>
        <p:spPr>
          <a:xfrm>
            <a:off x="1108125" y="2229379"/>
            <a:ext cx="10233800" cy="4351338"/>
          </a:xfrm>
        </p:spPr>
        <p:txBody>
          <a:bodyPr anchor="t"/>
          <a:lstStyle/>
          <a:p>
            <a:r>
              <a:rPr lang="en-US" dirty="0"/>
              <a:t>30  </a:t>
            </a:r>
            <a:r>
              <a:rPr lang="en-US" dirty="0" smtClean="0"/>
              <a:t>degrees</a:t>
            </a:r>
            <a:endParaRPr lang="en-US" dirty="0"/>
          </a:p>
          <a:p>
            <a:pPr lvl="1"/>
            <a:r>
              <a:rPr lang="en-US" dirty="0"/>
              <a:t>Other choices were 50, 60, 90  Reference aero for naval aviators, the coefficient of lift rises, then falls drastically past stall </a:t>
            </a:r>
            <a:r>
              <a:rPr lang="en-US" dirty="0" err="1"/>
              <a:t>aoa</a:t>
            </a:r>
            <a:r>
              <a:rPr lang="en-US" dirty="0"/>
              <a:t> which occurs in the 20-30 </a:t>
            </a:r>
            <a:r>
              <a:rPr lang="en-US" dirty="0" err="1"/>
              <a:t>aoa</a:t>
            </a:r>
            <a:r>
              <a:rPr lang="en-US" dirty="0"/>
              <a:t> range and induced drag increases almost vertically on the drag chart at the stall.  So in a transport category/thrust limited airplane you’re not able to achieve </a:t>
            </a:r>
            <a:r>
              <a:rPr lang="en-US" dirty="0" err="1"/>
              <a:t>aoa</a:t>
            </a:r>
            <a:r>
              <a:rPr lang="en-US" dirty="0"/>
              <a:t> much past the mid 20’s leaving 30 as the only reasonable answer.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571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Sonic (sound) footprint affected greater by</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a:t>
            </a:r>
            <a:r>
              <a:rPr lang="en-US" b="1" dirty="0"/>
              <a:t>a) air/gas velocity</a:t>
            </a:r>
            <a:r>
              <a:rPr lang="en-US" dirty="0"/>
              <a:t> </a:t>
            </a:r>
            <a:endParaRPr lang="en-US" dirty="0" smtClean="0"/>
          </a:p>
          <a:p>
            <a:r>
              <a:rPr lang="en-US" dirty="0" smtClean="0"/>
              <a:t>Other options:</a:t>
            </a:r>
          </a:p>
          <a:p>
            <a:pPr lvl="1"/>
            <a:r>
              <a:rPr lang="en-US" dirty="0" smtClean="0"/>
              <a:t>b</a:t>
            </a:r>
            <a:r>
              <a:rPr lang="en-US" dirty="0"/>
              <a:t>) gas </a:t>
            </a:r>
            <a:r>
              <a:rPr lang="en-US" dirty="0" smtClean="0"/>
              <a:t>temperature</a:t>
            </a:r>
          </a:p>
          <a:p>
            <a:pPr lvl="1"/>
            <a:r>
              <a:rPr lang="en-US" dirty="0" smtClean="0"/>
              <a:t>c) RPM</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3358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On Takeoff you experience stick shakers below airspeed you planned and fuel burn was higher than expected …what happened?   </a:t>
            </a:r>
          </a:p>
        </p:txBody>
      </p:sp>
      <p:sp>
        <p:nvSpPr>
          <p:cNvPr id="3" name="Content Placeholder 2"/>
          <p:cNvSpPr>
            <a:spLocks noGrp="1"/>
          </p:cNvSpPr>
          <p:nvPr>
            <p:ph idx="1"/>
          </p:nvPr>
        </p:nvSpPr>
        <p:spPr>
          <a:xfrm>
            <a:off x="1108125" y="2229379"/>
            <a:ext cx="10233800" cy="4351338"/>
          </a:xfrm>
        </p:spPr>
        <p:txBody>
          <a:bodyPr anchor="t"/>
          <a:lstStyle/>
          <a:p>
            <a:r>
              <a:rPr lang="en-US" dirty="0"/>
              <a:t> - </a:t>
            </a:r>
            <a:r>
              <a:rPr lang="en-US" dirty="0" smtClean="0"/>
              <a:t>Cargo </a:t>
            </a:r>
            <a:r>
              <a:rPr lang="en-US" dirty="0"/>
              <a:t>shifted forward.  </a:t>
            </a:r>
            <a:endParaRPr lang="en-US" dirty="0" smtClean="0"/>
          </a:p>
          <a:p>
            <a:pPr lvl="1"/>
            <a:r>
              <a:rPr lang="en-US" dirty="0" smtClean="0"/>
              <a:t>As </a:t>
            </a:r>
            <a:r>
              <a:rPr lang="en-US" dirty="0"/>
              <a:t>cg moves forward the aircraft will stall at a higher IAS (stick shakers) and require the elevator to counteract the forward cg resulting in a higher AOA &amp; drag.  There is a similar question regarding cargo moving aft.  You may also get rudder shakers in this situation at the aircraft may rotate early due to aft cg but the fuel burn will be less.</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913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two factors affect lift in a turn? </a:t>
            </a:r>
          </a:p>
        </p:txBody>
      </p:sp>
      <p:sp>
        <p:nvSpPr>
          <p:cNvPr id="3" name="Content Placeholder 2"/>
          <p:cNvSpPr>
            <a:spLocks noGrp="1"/>
          </p:cNvSpPr>
          <p:nvPr>
            <p:ph idx="1"/>
          </p:nvPr>
        </p:nvSpPr>
        <p:spPr>
          <a:xfrm>
            <a:off x="1108125" y="2229379"/>
            <a:ext cx="10233800" cy="4351338"/>
          </a:xfrm>
        </p:spPr>
        <p:txBody>
          <a:bodyPr anchor="t">
            <a:normAutofit fontScale="92500" lnSpcReduction="20000"/>
          </a:bodyPr>
          <a:lstStyle/>
          <a:p>
            <a:r>
              <a:rPr lang="en-US" i="1" dirty="0"/>
              <a:t>AOA and Airspeed</a:t>
            </a:r>
            <a:endParaRPr lang="en-US" dirty="0"/>
          </a:p>
          <a:p>
            <a:pPr lvl="1"/>
            <a:r>
              <a:rPr lang="en-US" i="1" u="sng" dirty="0">
                <a:hlinkClick r:id="rId2"/>
              </a:rPr>
              <a:t>https://www.faa.gov/regulations_policies/handbooks_manuals/aviation/pilot_handbook/media/PHAK%20-%20Chapter%2004.pdf</a:t>
            </a:r>
            <a:r>
              <a:rPr lang="en-US" i="1" dirty="0"/>
              <a:t>  </a:t>
            </a:r>
            <a:r>
              <a:rPr lang="en-US" dirty="0"/>
              <a:t>Page </a:t>
            </a:r>
            <a:r>
              <a:rPr lang="en-US" dirty="0" smtClean="0"/>
              <a:t>4-20</a:t>
            </a:r>
          </a:p>
          <a:p>
            <a:pPr lvl="1"/>
            <a:r>
              <a:rPr lang="en-US" dirty="0">
                <a:solidFill>
                  <a:schemeClr val="accent2">
                    <a:lumMod val="75000"/>
                  </a:schemeClr>
                </a:solidFill>
              </a:rPr>
              <a:t>Since the lift during the bank is divided into vertical and horizontal components, the amount of lift opposing gravity and supporting the aircraft’s weight is reduced. Consequently, the aircraft loses altitude unless additional lift is created. This is done by increasing the AOA until the vertical component of lift is again equal to the weight. </a:t>
            </a:r>
            <a:endParaRPr lang="en-US" dirty="0" smtClean="0">
              <a:solidFill>
                <a:schemeClr val="accent2">
                  <a:lumMod val="75000"/>
                </a:schemeClr>
              </a:solidFill>
            </a:endParaRPr>
          </a:p>
          <a:p>
            <a:pPr lvl="1"/>
            <a:r>
              <a:rPr lang="en-US" dirty="0">
                <a:solidFill>
                  <a:schemeClr val="accent2">
                    <a:lumMod val="75000"/>
                  </a:schemeClr>
                </a:solidFill>
              </a:rPr>
              <a:t>To provide a vertical component of lift sufficient to hold altitude in a level turn, an increase in the AOA is required. Since the drag of the airfoil is directly proportional to its AOA, induced drag increases as the lift is increased. This, in turn, causes a loss of airspeed in proportion to the angle of </a:t>
            </a:r>
            <a:r>
              <a:rPr lang="en-US" dirty="0" smtClean="0">
                <a:solidFill>
                  <a:schemeClr val="accent2">
                    <a:lumMod val="75000"/>
                  </a:schemeClr>
                </a:solidFill>
              </a:rPr>
              <a:t>bank…</a:t>
            </a:r>
            <a:r>
              <a:rPr lang="en-US" dirty="0">
                <a:solidFill>
                  <a:schemeClr val="accent2">
                    <a:lumMod val="75000"/>
                  </a:schemeClr>
                </a:solidFill>
              </a:rPr>
              <a:t>Additional thrust (power) must be applied to prevent a reduction in airspeed in level turns. </a:t>
            </a:r>
            <a:endParaRPr lang="en-US" dirty="0" smtClean="0">
              <a:solidFill>
                <a:schemeClr val="accent2">
                  <a:lumMod val="75000"/>
                </a:schemeClr>
              </a:solidFill>
            </a:endParaRPr>
          </a:p>
          <a:p>
            <a:pPr lvl="1"/>
            <a:r>
              <a:rPr lang="en-US" dirty="0">
                <a:solidFill>
                  <a:schemeClr val="accent2">
                    <a:lumMod val="75000"/>
                  </a:schemeClr>
                </a:solidFill>
              </a:rPr>
              <a:t>To compensate for added lift, which would result if the airspeed were increased during a turn, the AOA must be decreased, or the angle of bank increased, if a constant altitude is to be maintained. </a:t>
            </a:r>
            <a:endParaRPr lang="en-US" dirty="0" smtClean="0">
              <a:solidFill>
                <a:schemeClr val="accent2">
                  <a:lumMod val="75000"/>
                </a:schemeClr>
              </a:solidFill>
            </a:endParaRPr>
          </a:p>
          <a:p>
            <a:pPr lvl="1"/>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712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CAT D circling minimums inside Class </a:t>
            </a:r>
            <a:r>
              <a:rPr lang="en-US" sz="3200" dirty="0" smtClean="0"/>
              <a:t>C</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 </a:t>
            </a:r>
            <a:r>
              <a:rPr lang="en-US" dirty="0" smtClean="0"/>
              <a:t>-2.3 miles</a:t>
            </a:r>
          </a:p>
          <a:p>
            <a:pPr lvl="1"/>
            <a:r>
              <a:rPr lang="en-US" dirty="0" smtClean="0"/>
              <a:t>(AIM 5-4-52)</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139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Under what conditions would you need to adjust the </a:t>
            </a:r>
            <a:r>
              <a:rPr lang="en-US" sz="3200" dirty="0" smtClean="0"/>
              <a:t>DH</a:t>
            </a:r>
            <a:endParaRPr lang="en-US" sz="3200" dirty="0"/>
          </a:p>
        </p:txBody>
      </p:sp>
      <p:sp>
        <p:nvSpPr>
          <p:cNvPr id="3" name="Content Placeholder 2"/>
          <p:cNvSpPr>
            <a:spLocks noGrp="1"/>
          </p:cNvSpPr>
          <p:nvPr>
            <p:ph idx="1"/>
          </p:nvPr>
        </p:nvSpPr>
        <p:spPr>
          <a:xfrm>
            <a:off x="1108125" y="2229379"/>
            <a:ext cx="10233800" cy="4351338"/>
          </a:xfrm>
        </p:spPr>
        <p:txBody>
          <a:bodyPr anchor="t">
            <a:normAutofit/>
          </a:bodyPr>
          <a:lstStyle/>
          <a:p>
            <a:r>
              <a:rPr lang="en-US" dirty="0"/>
              <a:t> -cold/lower temperature</a:t>
            </a:r>
          </a:p>
          <a:p>
            <a:pPr lvl="1"/>
            <a:r>
              <a:rPr lang="en-US" dirty="0"/>
              <a:t>Holding at 12,000msl, what airspeed do you fly.  You are given Vs and L/</a:t>
            </a:r>
            <a:r>
              <a:rPr lang="en-US" dirty="0" err="1"/>
              <a:t>Dmax</a:t>
            </a:r>
            <a:r>
              <a:rPr lang="en-US" dirty="0"/>
              <a:t> speeds.  Below 14,000 max speed is 230.  2 answers are higher than 230 and 1 is only 10 </a:t>
            </a:r>
            <a:r>
              <a:rPr lang="en-US" dirty="0" err="1"/>
              <a:t>kts</a:t>
            </a:r>
            <a:r>
              <a:rPr lang="en-US" dirty="0"/>
              <a:t> higher than stall/Vs so L/</a:t>
            </a:r>
            <a:r>
              <a:rPr lang="en-US" dirty="0" err="1"/>
              <a:t>Dmax</a:t>
            </a:r>
            <a:r>
              <a:rPr lang="en-US" dirty="0"/>
              <a:t> speed of 205 is the answer</a:t>
            </a:r>
            <a:r>
              <a:rPr lang="en-US" dirty="0" smtClean="0"/>
              <a:t>.</a:t>
            </a:r>
          </a:p>
          <a:p>
            <a:pPr lvl="2"/>
            <a:r>
              <a:rPr lang="en-US" dirty="0" smtClean="0">
                <a:solidFill>
                  <a:srgbClr val="7030A0"/>
                </a:solidFill>
              </a:rPr>
              <a:t>(AIM 5-3-8)</a:t>
            </a:r>
            <a:endParaRPr lang="en-US" dirty="0">
              <a:solidFill>
                <a:srgbClr val="7030A0"/>
              </a:solidFill>
            </a:endParaRPr>
          </a:p>
          <a:p>
            <a:endParaRPr lang="en-US" dirty="0" smtClean="0"/>
          </a:p>
          <a:p>
            <a:r>
              <a:rPr lang="en-US" dirty="0" smtClean="0">
                <a:solidFill>
                  <a:schemeClr val="bg1"/>
                </a:solidFill>
              </a:rPr>
              <a:t>This seems to be a combo of multiple questions. Delta_1-2-3-4 had all text  w/o the reference, Delta Gouge 2 only had question beginning with “Holding at 12,000msl…”  with the reference. </a:t>
            </a:r>
            <a:endParaRPr lang="en-US"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334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Normal cabin pressurization has failed and you are in manual mode.  If you change speed or altitude, what should you do to the cabin outflow valve to maintain a constant cabin pressure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 -higher speed or throttle/thrust=more bleed air/ pressure so open the outflow valve to let some cabin air out.</a:t>
            </a:r>
          </a:p>
          <a:p>
            <a:r>
              <a:rPr lang="en-US" dirty="0"/>
              <a:t>-lower altitude=more ambient pressure so open the outflow valve</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506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You’re 30 miles east of Miami, when do you slow to 250</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 below 10k, or below 10k and within 12 miles of the coast.   </a:t>
            </a:r>
            <a:endParaRPr lang="en-US" dirty="0" smtClean="0"/>
          </a:p>
          <a:p>
            <a:pPr lvl="1"/>
            <a:r>
              <a:rPr lang="en-US" dirty="0" smtClean="0"/>
              <a:t>(FAR 81.117)</a:t>
            </a:r>
            <a:endParaRPr lang="en-US" dirty="0"/>
          </a:p>
          <a:p>
            <a:pPr marL="0" indent="0">
              <a:buNone/>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747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Name a design flaw of the </a:t>
            </a:r>
            <a:r>
              <a:rPr lang="en-US" sz="3200" dirty="0" err="1"/>
              <a:t>Dehavilland</a:t>
            </a:r>
            <a:r>
              <a:rPr lang="en-US" sz="3200" dirty="0"/>
              <a:t> </a:t>
            </a:r>
            <a:r>
              <a:rPr lang="en-US" sz="3200" dirty="0" smtClean="0"/>
              <a:t>Comet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 -metal fatigue</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622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 Storm </a:t>
            </a:r>
            <a:r>
              <a:rPr lang="en-US" sz="3200" dirty="0"/>
              <a:t>5 miles off approach end of runway.  On t/o roll your IAS freezes. What happened</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 -V1 may no longer </a:t>
            </a:r>
            <a:r>
              <a:rPr lang="en-US" dirty="0" smtClean="0"/>
              <a:t>be valid </a:t>
            </a:r>
            <a:r>
              <a:rPr lang="en-US" dirty="0"/>
              <a:t>due to tailwind</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863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Where is L/D max?  </a:t>
            </a:r>
          </a:p>
        </p:txBody>
      </p:sp>
      <p:sp>
        <p:nvSpPr>
          <p:cNvPr id="3" name="Content Placeholder 2"/>
          <p:cNvSpPr>
            <a:spLocks noGrp="1"/>
          </p:cNvSpPr>
          <p:nvPr>
            <p:ph idx="1"/>
          </p:nvPr>
        </p:nvSpPr>
        <p:spPr>
          <a:xfrm>
            <a:off x="1108125" y="2229379"/>
            <a:ext cx="10233800" cy="4351338"/>
          </a:xfrm>
        </p:spPr>
        <p:txBody>
          <a:bodyPr anchor="t"/>
          <a:lstStyle/>
          <a:p>
            <a:r>
              <a:rPr lang="en-US" dirty="0"/>
              <a:t>-in the trough of top </a:t>
            </a:r>
            <a:r>
              <a:rPr lang="en-US" dirty="0" smtClean="0"/>
              <a:t>curve</a:t>
            </a:r>
          </a:p>
          <a:p>
            <a:pPr lvl="1"/>
            <a:r>
              <a:rPr lang="en-US" dirty="0" smtClean="0"/>
              <a:t>(ANA p. 93)</a:t>
            </a:r>
          </a:p>
          <a:p>
            <a:endParaRPr lang="en-US" dirty="0"/>
          </a:p>
        </p:txBody>
      </p:sp>
      <p:pic>
        <p:nvPicPr>
          <p:cNvPr id="3074" name="Picture 1" descr="File:Drag Curve 2.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713956" y="1690688"/>
            <a:ext cx="6478044" cy="51673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088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do you do first in a stall recovery? </a:t>
            </a:r>
          </a:p>
        </p:txBody>
      </p:sp>
      <p:sp>
        <p:nvSpPr>
          <p:cNvPr id="3" name="Content Placeholder 2"/>
          <p:cNvSpPr>
            <a:spLocks noGrp="1"/>
          </p:cNvSpPr>
          <p:nvPr>
            <p:ph idx="1"/>
          </p:nvPr>
        </p:nvSpPr>
        <p:spPr>
          <a:xfrm>
            <a:off x="1108125" y="2229379"/>
            <a:ext cx="10233800" cy="4351338"/>
          </a:xfrm>
        </p:spPr>
        <p:txBody>
          <a:bodyPr anchor="t"/>
          <a:lstStyle/>
          <a:p>
            <a:r>
              <a:rPr lang="en-US" dirty="0"/>
              <a:t> -Reduce AOA  </a:t>
            </a:r>
            <a:endParaRPr lang="en-US" dirty="0" smtClean="0"/>
          </a:p>
          <a:p>
            <a:pPr lvl="1"/>
            <a:r>
              <a:rPr lang="en-US" dirty="0" smtClean="0"/>
              <a:t>(ANA p. 39)</a:t>
            </a:r>
            <a:endParaRPr lang="en-US"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856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Characteristics of compressor stall</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-Breakdown of compression which results in REVERSAL of airflow and expulsion of air out the intake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42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C00000"/>
                </a:solidFill>
              </a:rPr>
              <a:t>What do you do if you have a compressor stall? </a:t>
            </a:r>
          </a:p>
        </p:txBody>
      </p:sp>
      <p:sp>
        <p:nvSpPr>
          <p:cNvPr id="3" name="Content Placeholder 2"/>
          <p:cNvSpPr>
            <a:spLocks noGrp="1"/>
          </p:cNvSpPr>
          <p:nvPr>
            <p:ph idx="1"/>
          </p:nvPr>
        </p:nvSpPr>
        <p:spPr>
          <a:xfrm>
            <a:off x="1108125" y="2229379"/>
            <a:ext cx="10233800" cy="4351338"/>
          </a:xfrm>
        </p:spPr>
        <p:txBody>
          <a:bodyPr anchor="t"/>
          <a:lstStyle/>
          <a:p>
            <a:r>
              <a:rPr lang="en-US" dirty="0">
                <a:solidFill>
                  <a:srgbClr val="C00000"/>
                </a:solidFill>
              </a:rPr>
              <a:t> A bunch of distractor answers with one being reduce power on the T/O roll.  (c) was:  Refer to XX or XX (assume that was the PCL equivalent.  I chose that one.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963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do vortex generators do?</a:t>
            </a:r>
          </a:p>
        </p:txBody>
      </p:sp>
      <p:sp>
        <p:nvSpPr>
          <p:cNvPr id="3" name="Content Placeholder 2"/>
          <p:cNvSpPr>
            <a:spLocks noGrp="1"/>
          </p:cNvSpPr>
          <p:nvPr>
            <p:ph idx="1"/>
          </p:nvPr>
        </p:nvSpPr>
        <p:spPr>
          <a:xfrm>
            <a:off x="1108125" y="2229379"/>
            <a:ext cx="10233800" cy="4351338"/>
          </a:xfrm>
        </p:spPr>
        <p:txBody>
          <a:bodyPr anchor="t"/>
          <a:lstStyle/>
          <a:p>
            <a:r>
              <a:rPr lang="en-US" i="1" dirty="0"/>
              <a:t>They provide airflow control that delays boundary layer separation by energizing airflow over the top of the airfoil.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4186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Airport markings </a:t>
            </a:r>
          </a:p>
        </p:txBody>
      </p:sp>
      <p:sp>
        <p:nvSpPr>
          <p:cNvPr id="3" name="Content Placeholder 2"/>
          <p:cNvSpPr>
            <a:spLocks noGrp="1"/>
          </p:cNvSpPr>
          <p:nvPr>
            <p:ph idx="1"/>
          </p:nvPr>
        </p:nvSpPr>
        <p:spPr>
          <a:xfrm>
            <a:off x="177683" y="1690688"/>
            <a:ext cx="5557369" cy="4351338"/>
          </a:xfrm>
        </p:spPr>
        <p:txBody>
          <a:bodyPr anchor="t">
            <a:normAutofit lnSpcReduction="10000"/>
          </a:bodyPr>
          <a:lstStyle/>
          <a:p>
            <a:r>
              <a:rPr lang="en-US" dirty="0" smtClean="0"/>
              <a:t>(</a:t>
            </a:r>
            <a:r>
              <a:rPr lang="en-US" dirty="0"/>
              <a:t>one solid and one dashed line= non movement area boundary)  </a:t>
            </a:r>
            <a:endParaRPr lang="en-US" dirty="0" smtClean="0"/>
          </a:p>
          <a:p>
            <a:r>
              <a:rPr lang="en-US" dirty="0" smtClean="0"/>
              <a:t>(</a:t>
            </a:r>
            <a:r>
              <a:rPr lang="en-US" dirty="0"/>
              <a:t>Pink circle with </a:t>
            </a:r>
            <a:r>
              <a:rPr lang="en-US" dirty="0" smtClean="0"/>
              <a:t>4A = </a:t>
            </a:r>
            <a:r>
              <a:rPr lang="en-US" dirty="0"/>
              <a:t>hold point 4A.)  The below was found on the FAA website.  </a:t>
            </a:r>
            <a:endParaRPr lang="en-US" dirty="0" smtClean="0"/>
          </a:p>
          <a:p>
            <a:pPr lvl="1"/>
            <a:r>
              <a:rPr lang="en-US" i="1" dirty="0" smtClean="0"/>
              <a:t>Several </a:t>
            </a:r>
            <a:r>
              <a:rPr lang="en-US" i="1" dirty="0"/>
              <a:t>questions seem to have come from this webpage, so I recommend reading it.</a:t>
            </a:r>
            <a:endParaRPr lang="en-US" dirty="0"/>
          </a:p>
          <a:p>
            <a:pPr lvl="1"/>
            <a:r>
              <a:rPr lang="en-US" u="sng" dirty="0">
                <a:hlinkClick r:id="rId2"/>
              </a:rPr>
              <a:t>http://</a:t>
            </a:r>
            <a:r>
              <a:rPr lang="en-US" u="sng" dirty="0" smtClean="0">
                <a:hlinkClick r:id="rId2"/>
              </a:rPr>
              <a:t>tfmlearning.faa.gov/Publications/atpubs/AIM/Chap2/aim0203.html</a:t>
            </a:r>
            <a:endParaRPr lang="en-US" u="sng" dirty="0" smtClean="0"/>
          </a:p>
          <a:p>
            <a:pPr lvl="1"/>
            <a:r>
              <a:rPr lang="en-US" dirty="0" smtClean="0"/>
              <a:t>(AIM 2-3-13)</a:t>
            </a:r>
          </a:p>
          <a:p>
            <a:endParaRPr lang="en-US" dirty="0"/>
          </a:p>
        </p:txBody>
      </p:sp>
      <p:pic>
        <p:nvPicPr>
          <p:cNvPr id="4098" name="Picture 6"/>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968595" y="2181253"/>
            <a:ext cx="6159238" cy="458467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0984279"/>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C00000"/>
                </a:solidFill>
              </a:rPr>
              <a:t>GEOGRAPHIC POSITION MARKINGS </a:t>
            </a:r>
            <a:endParaRPr lang="en-US" sz="3200" dirty="0">
              <a:solidFill>
                <a:srgbClr val="C00000"/>
              </a:solidFill>
            </a:endParaRPr>
          </a:p>
        </p:txBody>
      </p:sp>
      <p:sp>
        <p:nvSpPr>
          <p:cNvPr id="3" name="Content Placeholder 2"/>
          <p:cNvSpPr>
            <a:spLocks noGrp="1"/>
          </p:cNvSpPr>
          <p:nvPr>
            <p:ph idx="1"/>
          </p:nvPr>
        </p:nvSpPr>
        <p:spPr>
          <a:xfrm>
            <a:off x="434357" y="2229379"/>
            <a:ext cx="5557369" cy="4351338"/>
          </a:xfrm>
        </p:spPr>
        <p:txBody>
          <a:bodyPr anchor="t"/>
          <a:lstStyle/>
          <a:p>
            <a:r>
              <a:rPr lang="en-US" dirty="0">
                <a:solidFill>
                  <a:srgbClr val="C00000"/>
                </a:solidFill>
              </a:rPr>
              <a:t> ATC will verify the position of aircraft and vehicles using geographic position markings. The markings can be used either as hold points or for position reporting. These checkpoints or "pink spots" will be outlined with a black and white circle and be designated with a number, a letter, or both.</a:t>
            </a:r>
          </a:p>
        </p:txBody>
      </p:sp>
      <p:pic>
        <p:nvPicPr>
          <p:cNvPr id="4098" name="Picture 6"/>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032763" y="2229379"/>
            <a:ext cx="6159238" cy="458467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3870492"/>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Below is a picture of an AIRCRAFT NON MOVEMNT AREA BOUNDARY</a:t>
            </a:r>
          </a:p>
        </p:txBody>
      </p:sp>
      <p:sp>
        <p:nvSpPr>
          <p:cNvPr id="3" name="Content Placeholder 2"/>
          <p:cNvSpPr>
            <a:spLocks noGrp="1"/>
          </p:cNvSpPr>
          <p:nvPr>
            <p:ph idx="1"/>
          </p:nvPr>
        </p:nvSpPr>
        <p:spPr>
          <a:xfrm>
            <a:off x="1108125" y="2229379"/>
            <a:ext cx="4330149" cy="4351338"/>
          </a:xfrm>
        </p:spPr>
        <p:txBody>
          <a:bodyPr anchor="t"/>
          <a:lstStyle/>
          <a:p>
            <a:r>
              <a:rPr lang="en-US" dirty="0"/>
              <a:t>Picture of the line </a:t>
            </a:r>
            <a:r>
              <a:rPr lang="en-US" dirty="0" smtClean="0"/>
              <a:t>is </a:t>
            </a:r>
            <a:r>
              <a:rPr lang="en-US" dirty="0"/>
              <a:t>the question.  It is a Non Movement Area Boundary Marking. </a:t>
            </a:r>
            <a:endParaRPr lang="en-US" dirty="0" smtClean="0"/>
          </a:p>
          <a:p>
            <a:r>
              <a:rPr lang="en-US" dirty="0" smtClean="0">
                <a:solidFill>
                  <a:srgbClr val="7030A0"/>
                </a:solidFill>
              </a:rPr>
              <a:t>(AIM 2-3-18)</a:t>
            </a:r>
            <a:endParaRPr lang="en-US" dirty="0">
              <a:solidFill>
                <a:srgbClr val="7030A0"/>
              </a:solidFill>
            </a:endParaRPr>
          </a:p>
        </p:txBody>
      </p:sp>
      <p:pic>
        <p:nvPicPr>
          <p:cNvPr id="512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438274" y="2229379"/>
            <a:ext cx="6753726" cy="462862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39549562"/>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Below is a picture of roadway edge stripes</a:t>
            </a:r>
          </a:p>
        </p:txBody>
      </p:sp>
      <p:sp>
        <p:nvSpPr>
          <p:cNvPr id="3" name="Content Placeholder 2"/>
          <p:cNvSpPr>
            <a:spLocks noGrp="1"/>
          </p:cNvSpPr>
          <p:nvPr>
            <p:ph idx="1"/>
          </p:nvPr>
        </p:nvSpPr>
        <p:spPr>
          <a:xfrm>
            <a:off x="1108125" y="2229379"/>
            <a:ext cx="10233800" cy="4351338"/>
          </a:xfrm>
        </p:spPr>
        <p:txBody>
          <a:bodyPr anchor="t"/>
          <a:lstStyle/>
          <a:p>
            <a:r>
              <a:rPr lang="en-US" dirty="0"/>
              <a:t>Vehicle roadway markings  </a:t>
            </a:r>
            <a:endParaRPr lang="en-US" dirty="0" smtClean="0"/>
          </a:p>
          <a:p>
            <a:pPr lvl="1"/>
            <a:r>
              <a:rPr lang="en-US" dirty="0" smtClean="0">
                <a:solidFill>
                  <a:srgbClr val="C00000"/>
                </a:solidFill>
              </a:rPr>
              <a:t>This </a:t>
            </a:r>
            <a:r>
              <a:rPr lang="en-US" dirty="0">
                <a:solidFill>
                  <a:srgbClr val="C00000"/>
                </a:solidFill>
              </a:rPr>
              <a:t>but the only answer close was “no aircraft taxi </a:t>
            </a:r>
            <a:r>
              <a:rPr lang="en-US" dirty="0" smtClean="0">
                <a:solidFill>
                  <a:srgbClr val="C00000"/>
                </a:solidFill>
              </a:rPr>
              <a:t>area”</a:t>
            </a:r>
          </a:p>
          <a:p>
            <a:pPr lvl="1"/>
            <a:r>
              <a:rPr lang="en-US" dirty="0" smtClean="0">
                <a:solidFill>
                  <a:srgbClr val="7030A0"/>
                </a:solidFill>
              </a:rPr>
              <a:t>(AIM 2.3-18)</a:t>
            </a:r>
            <a:endParaRPr lang="en-US" dirty="0">
              <a:solidFill>
                <a:srgbClr val="7030A0"/>
              </a:solidFill>
            </a:endParaRPr>
          </a:p>
        </p:txBody>
      </p:sp>
      <p:pic>
        <p:nvPicPr>
          <p:cNvPr id="6146" name="Picture 2" descr="road edge"/>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264316" y="2018359"/>
            <a:ext cx="2927684" cy="483964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463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You’re on the 270 at 20.  You want to arc counter clockwise to go inbound on the 180 radial.  What’s the first thing you do?  </a:t>
            </a:r>
          </a:p>
        </p:txBody>
      </p:sp>
      <p:sp>
        <p:nvSpPr>
          <p:cNvPr id="3" name="Content Placeholder 2"/>
          <p:cNvSpPr>
            <a:spLocks noGrp="1"/>
          </p:cNvSpPr>
          <p:nvPr>
            <p:ph idx="1"/>
          </p:nvPr>
        </p:nvSpPr>
        <p:spPr>
          <a:xfrm>
            <a:off x="1108125" y="2229379"/>
            <a:ext cx="10233800" cy="4351338"/>
          </a:xfrm>
        </p:spPr>
        <p:txBody>
          <a:bodyPr anchor="t"/>
          <a:lstStyle/>
          <a:p>
            <a:r>
              <a:rPr lang="en-US" dirty="0"/>
              <a:t>-Fly 180 until the 260 radial, then turn left to heading 160</a:t>
            </a:r>
            <a:r>
              <a:rPr lang="en-US" dirty="0" smtClean="0"/>
              <a:t>.</a:t>
            </a:r>
          </a:p>
          <a:p>
            <a:r>
              <a:rPr lang="en-US" dirty="0" smtClean="0">
                <a:solidFill>
                  <a:schemeClr val="accent2">
                    <a:lumMod val="75000"/>
                  </a:schemeClr>
                </a:solidFill>
              </a:rPr>
              <a:t>??WHAT??</a:t>
            </a:r>
            <a:endParaRPr lang="en-US" dirty="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6217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*When is D</a:t>
            </a:r>
            <a:r>
              <a:rPr lang="en-US" sz="3200" dirty="0" smtClean="0"/>
              <a:t>utch </a:t>
            </a:r>
            <a:r>
              <a:rPr lang="en-US" sz="3200" dirty="0"/>
              <a:t>R</a:t>
            </a:r>
            <a:r>
              <a:rPr lang="en-US" sz="3200" dirty="0" smtClean="0"/>
              <a:t>oll </a:t>
            </a:r>
            <a:r>
              <a:rPr lang="en-US" sz="3200" dirty="0"/>
              <a:t>a factor?  </a:t>
            </a:r>
          </a:p>
        </p:txBody>
      </p:sp>
      <p:sp>
        <p:nvSpPr>
          <p:cNvPr id="3" name="Content Placeholder 2"/>
          <p:cNvSpPr>
            <a:spLocks noGrp="1"/>
          </p:cNvSpPr>
          <p:nvPr>
            <p:ph idx="1"/>
          </p:nvPr>
        </p:nvSpPr>
        <p:spPr>
          <a:xfrm>
            <a:off x="1108125" y="2229379"/>
            <a:ext cx="10233800" cy="4351338"/>
          </a:xfrm>
        </p:spPr>
        <p:txBody>
          <a:bodyPr anchor="t"/>
          <a:lstStyle/>
          <a:p>
            <a:r>
              <a:rPr lang="en-US" dirty="0"/>
              <a:t>-Either high, low, or low speed and high </a:t>
            </a:r>
            <a:r>
              <a:rPr lang="en-US" dirty="0" err="1"/>
              <a:t>mach</a:t>
            </a:r>
            <a:r>
              <a:rPr lang="en-US" dirty="0"/>
              <a:t> number.  </a:t>
            </a:r>
            <a:endParaRPr lang="en-US" dirty="0" smtClean="0"/>
          </a:p>
          <a:p>
            <a:pPr lvl="1"/>
            <a:r>
              <a:rPr lang="en-US" dirty="0" smtClean="0"/>
              <a:t>I </a:t>
            </a:r>
            <a:r>
              <a:rPr lang="en-US" dirty="0"/>
              <a:t>think it’s approach configuration only, or just at low speed.  All my research indicates that high airspeed has a stabilizing effect</a:t>
            </a:r>
            <a:r>
              <a:rPr lang="en-US" dirty="0" smtClean="0"/>
              <a:t>.</a:t>
            </a:r>
          </a:p>
          <a:p>
            <a:pPr lvl="1"/>
            <a:r>
              <a:rPr lang="en-US" dirty="0" smtClean="0"/>
              <a:t>In swept-wing aircraft, high CL increases dihedral effect, increasing Dutch Roll tendency. High airspeed (low CL) has a stabilizing effect (ANA p. 300)</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252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142 </a:t>
            </a:r>
            <a:r>
              <a:rPr lang="en-US" sz="3200" dirty="0" err="1"/>
              <a:t>kts</a:t>
            </a:r>
            <a:r>
              <a:rPr lang="en-US" sz="3200" dirty="0"/>
              <a:t> IAS on ILS with 20 </a:t>
            </a:r>
            <a:r>
              <a:rPr lang="en-US" sz="3200" dirty="0" err="1"/>
              <a:t>kt</a:t>
            </a:r>
            <a:r>
              <a:rPr lang="en-US" sz="3200" dirty="0"/>
              <a:t> headwind.  What should your VSI be?  </a:t>
            </a:r>
          </a:p>
        </p:txBody>
      </p:sp>
      <p:sp>
        <p:nvSpPr>
          <p:cNvPr id="3" name="Content Placeholder 2"/>
          <p:cNvSpPr>
            <a:spLocks noGrp="1"/>
          </p:cNvSpPr>
          <p:nvPr>
            <p:ph idx="1"/>
          </p:nvPr>
        </p:nvSpPr>
        <p:spPr>
          <a:xfrm>
            <a:off x="1108125" y="2229379"/>
            <a:ext cx="10233800" cy="4351338"/>
          </a:xfrm>
        </p:spPr>
        <p:txBody>
          <a:bodyPr anchor="t"/>
          <a:lstStyle/>
          <a:p>
            <a:r>
              <a:rPr lang="en-US" dirty="0"/>
              <a:t> -600 (120/2= 60 add a zero = 600)</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39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You’re on final approach to runway 27.  Indicated airspeed is </a:t>
            </a:r>
            <a:r>
              <a:rPr lang="en-US" sz="3200" dirty="0" smtClean="0"/>
              <a:t>140 </a:t>
            </a:r>
            <a:r>
              <a:rPr lang="en-US" sz="3200" dirty="0" smtClean="0">
                <a:solidFill>
                  <a:srgbClr val="7030A0"/>
                </a:solidFill>
              </a:rPr>
              <a:t>(142), </a:t>
            </a:r>
            <a:r>
              <a:rPr lang="en-US" sz="3200" dirty="0"/>
              <a:t>winds are 270 at 20.  What is your target VSI if glide slope is 3 degrees? </a:t>
            </a:r>
          </a:p>
        </p:txBody>
      </p:sp>
      <p:sp>
        <p:nvSpPr>
          <p:cNvPr id="3" name="Content Placeholder 2"/>
          <p:cNvSpPr>
            <a:spLocks noGrp="1"/>
          </p:cNvSpPr>
          <p:nvPr>
            <p:ph idx="1"/>
          </p:nvPr>
        </p:nvSpPr>
        <p:spPr>
          <a:xfrm>
            <a:off x="1108125" y="2229379"/>
            <a:ext cx="10233800" cy="4351338"/>
          </a:xfrm>
        </p:spPr>
        <p:txBody>
          <a:bodyPr anchor="t"/>
          <a:lstStyle/>
          <a:p>
            <a:r>
              <a:rPr lang="en-US" dirty="0"/>
              <a:t> 600 fpm</a:t>
            </a:r>
            <a:r>
              <a:rPr lang="en-US" dirty="0" smtClean="0"/>
              <a:t>.</a:t>
            </a:r>
          </a:p>
          <a:p>
            <a:pPr lvl="1"/>
            <a:r>
              <a:rPr lang="en-US" dirty="0" smtClean="0">
                <a:solidFill>
                  <a:srgbClr val="7030A0"/>
                </a:solidFill>
              </a:rPr>
              <a:t>120/2 = 60 add a zero = 600) (or GS x 5)</a:t>
            </a:r>
          </a:p>
          <a:p>
            <a:pPr lvl="1"/>
            <a:r>
              <a:rPr lang="en-US" dirty="0" smtClean="0">
                <a:solidFill>
                  <a:srgbClr val="7030A0"/>
                </a:solidFill>
              </a:rPr>
              <a:t>There was another one similar to this, but the GS worked out to be 140. Answer: 700 FPM</a:t>
            </a:r>
            <a:endParaRPr lang="en-US" dirty="0">
              <a:solidFill>
                <a:srgbClr val="7030A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10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60 to 1 rule.  </a:t>
            </a:r>
          </a:p>
        </p:txBody>
      </p:sp>
      <p:sp>
        <p:nvSpPr>
          <p:cNvPr id="3" name="Content Placeholder 2"/>
          <p:cNvSpPr>
            <a:spLocks noGrp="1"/>
          </p:cNvSpPr>
          <p:nvPr>
            <p:ph idx="1"/>
          </p:nvPr>
        </p:nvSpPr>
        <p:spPr>
          <a:xfrm>
            <a:off x="1108125" y="2229379"/>
            <a:ext cx="10233800" cy="4351338"/>
          </a:xfrm>
        </p:spPr>
        <p:txBody>
          <a:bodyPr anchor="t"/>
          <a:lstStyle/>
          <a:p>
            <a:r>
              <a:rPr lang="en-US" dirty="0" smtClean="0"/>
              <a:t>Know that 1 </a:t>
            </a:r>
            <a:r>
              <a:rPr lang="en-US" dirty="0"/>
              <a:t>degree at 6 miles= .1 </a:t>
            </a:r>
            <a:r>
              <a:rPr lang="en-US" dirty="0" smtClean="0"/>
              <a:t>mile</a:t>
            </a:r>
          </a:p>
          <a:p>
            <a:r>
              <a:rPr lang="en-US" dirty="0"/>
              <a:t>DME   Degrees per mile</a:t>
            </a:r>
          </a:p>
          <a:p>
            <a:pPr lvl="1"/>
            <a:r>
              <a:rPr lang="en-US" dirty="0"/>
              <a:t>60     		1</a:t>
            </a:r>
          </a:p>
          <a:p>
            <a:pPr lvl="1"/>
            <a:r>
              <a:rPr lang="en-US" dirty="0"/>
              <a:t>30     		2</a:t>
            </a:r>
          </a:p>
          <a:p>
            <a:pPr lvl="1"/>
            <a:r>
              <a:rPr lang="en-US" dirty="0"/>
              <a:t>20     		3</a:t>
            </a:r>
          </a:p>
          <a:p>
            <a:pPr lvl="1"/>
            <a:r>
              <a:rPr lang="en-US" dirty="0"/>
              <a:t>15     		4</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601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When do you make maximum thrust</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-max power with </a:t>
            </a:r>
            <a:r>
              <a:rPr lang="en-US" u="sng" dirty="0"/>
              <a:t>bleeds closed</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83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happens to M</a:t>
            </a:r>
            <a:r>
              <a:rPr lang="en-US" sz="3200" baseline="-25000" dirty="0"/>
              <a:t>CRIT </a:t>
            </a:r>
            <a:r>
              <a:rPr lang="en-US" sz="3200" dirty="0"/>
              <a:t>with an increase in altitude</a:t>
            </a:r>
            <a:r>
              <a:rPr lang="en-US" sz="3200" dirty="0" smtClean="0"/>
              <a:t>?</a:t>
            </a:r>
            <a:endParaRPr lang="en-US" sz="3200" dirty="0"/>
          </a:p>
        </p:txBody>
      </p:sp>
      <p:sp>
        <p:nvSpPr>
          <p:cNvPr id="3" name="Content Placeholder 2"/>
          <p:cNvSpPr>
            <a:spLocks noGrp="1"/>
          </p:cNvSpPr>
          <p:nvPr>
            <p:ph idx="1"/>
          </p:nvPr>
        </p:nvSpPr>
        <p:spPr>
          <a:xfrm>
            <a:off x="1108125" y="1507488"/>
            <a:ext cx="10233800" cy="5182069"/>
          </a:xfrm>
        </p:spPr>
        <p:txBody>
          <a:bodyPr anchor="t">
            <a:normAutofit lnSpcReduction="10000"/>
          </a:bodyPr>
          <a:lstStyle/>
          <a:p>
            <a:r>
              <a:rPr lang="en-US" i="1" dirty="0"/>
              <a:t>M</a:t>
            </a:r>
            <a:r>
              <a:rPr lang="en-US" i="1" baseline="-25000" dirty="0"/>
              <a:t>CRIT</a:t>
            </a:r>
            <a:r>
              <a:rPr lang="en-US" i="1" dirty="0"/>
              <a:t> decreases</a:t>
            </a:r>
            <a:endParaRPr lang="en-US" dirty="0"/>
          </a:p>
          <a:p>
            <a:pPr lvl="1"/>
            <a:r>
              <a:rPr lang="en-US" dirty="0"/>
              <a:t>First the definition of M</a:t>
            </a:r>
            <a:r>
              <a:rPr lang="en-US" baseline="-25000" dirty="0"/>
              <a:t>CRIT</a:t>
            </a:r>
            <a:r>
              <a:rPr lang="en-US" dirty="0"/>
              <a:t> is the lowest </a:t>
            </a:r>
            <a:r>
              <a:rPr lang="en-US" dirty="0">
                <a:hlinkClick r:id="rId2"/>
              </a:rPr>
              <a:t>Mach number</a:t>
            </a:r>
            <a:r>
              <a:rPr lang="en-US" dirty="0"/>
              <a:t> at which the airflow over some point of the aircraft reaches the </a:t>
            </a:r>
            <a:r>
              <a:rPr lang="en-US" dirty="0">
                <a:hlinkClick r:id="rId3"/>
              </a:rPr>
              <a:t>speed of sound</a:t>
            </a:r>
            <a:r>
              <a:rPr lang="en-US" dirty="0"/>
              <a:t>, usually at the </a:t>
            </a:r>
            <a:r>
              <a:rPr lang="en-US" dirty="0" err="1"/>
              <a:t>wingroot</a:t>
            </a:r>
            <a:r>
              <a:rPr lang="en-US" dirty="0"/>
              <a:t>, and “</a:t>
            </a:r>
            <a:r>
              <a:rPr lang="en-US" dirty="0" err="1"/>
              <a:t>mach</a:t>
            </a:r>
            <a:r>
              <a:rPr lang="en-US" dirty="0"/>
              <a:t> buffet” will begin to occur. For a given airspeed or Mach number, an increase in altitude results in a higher AOA. Thus an increase in AOA requires   higher airflow velocity over the top of the wing, which in turn produces a higher local </a:t>
            </a:r>
            <a:r>
              <a:rPr lang="en-US" dirty="0" err="1"/>
              <a:t>mach</a:t>
            </a:r>
            <a:r>
              <a:rPr lang="en-US" dirty="0"/>
              <a:t> number</a:t>
            </a:r>
            <a:r>
              <a:rPr lang="en-US" dirty="0" smtClean="0"/>
              <a:t>.</a:t>
            </a:r>
          </a:p>
          <a:p>
            <a:pPr lvl="1"/>
            <a:r>
              <a:rPr lang="en-US" dirty="0" smtClean="0">
                <a:solidFill>
                  <a:schemeClr val="accent2">
                    <a:lumMod val="75000"/>
                  </a:schemeClr>
                </a:solidFill>
              </a:rPr>
              <a:t>Critical Mach: Airflow over portions of the wing (starting at the wing root) reach the speed of sound before the aircraft itself does, signaled by the onset of Mach Buffet. (EEPP p. 144).</a:t>
            </a:r>
          </a:p>
          <a:p>
            <a:r>
              <a:rPr lang="en-US" dirty="0"/>
              <a:t>--Critical Mach number is lower at higher altitude, why? </a:t>
            </a:r>
            <a:endParaRPr lang="en-US" i="1" dirty="0" smtClean="0"/>
          </a:p>
          <a:p>
            <a:pPr lvl="1"/>
            <a:r>
              <a:rPr lang="en-US" i="1" dirty="0" smtClean="0"/>
              <a:t>Local </a:t>
            </a:r>
            <a:r>
              <a:rPr lang="en-US" i="1" dirty="0"/>
              <a:t>speed of sound with temperature decrease is decreased; therefore MCRIT is decreased as well. Also an increase in AOA is required for a given airspeed or Mach at higher altitudes, thus decreasing </a:t>
            </a:r>
            <a:r>
              <a:rPr lang="en-US" i="1" dirty="0" smtClean="0"/>
              <a:t>M</a:t>
            </a:r>
            <a:r>
              <a:rPr lang="en-US" i="1" baseline="-25000" dirty="0" smtClean="0"/>
              <a:t>CRIT </a:t>
            </a:r>
            <a:r>
              <a:rPr lang="en-US" i="1" dirty="0" smtClean="0"/>
              <a:t>   </a:t>
            </a:r>
          </a:p>
          <a:p>
            <a:pPr lvl="2"/>
            <a:r>
              <a:rPr lang="en-US" i="1" dirty="0" smtClean="0"/>
              <a:t>(Same question from VB Delta Gouge)</a:t>
            </a:r>
            <a:endParaRPr lang="en-US" dirty="0"/>
          </a:p>
          <a:p>
            <a:pPr lvl="1"/>
            <a:endParaRPr lang="en-US" dirty="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575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set takeoff EPR and only 80% RPM, what do you do?</a:t>
            </a:r>
          </a:p>
        </p:txBody>
      </p:sp>
      <p:sp>
        <p:nvSpPr>
          <p:cNvPr id="3" name="Content Placeholder 2"/>
          <p:cNvSpPr>
            <a:spLocks noGrp="1"/>
          </p:cNvSpPr>
          <p:nvPr>
            <p:ph idx="1"/>
          </p:nvPr>
        </p:nvSpPr>
        <p:spPr>
          <a:xfrm>
            <a:off x="1108125" y="2229379"/>
            <a:ext cx="10233800" cy="4351338"/>
          </a:xfrm>
        </p:spPr>
        <p:txBody>
          <a:bodyPr anchor="t"/>
          <a:lstStyle/>
          <a:p>
            <a:r>
              <a:rPr lang="en-US" dirty="0"/>
              <a:t>-discontinue takeoff due to ice. (another option is captain can continue, but that is what happened when air </a:t>
            </a:r>
            <a:r>
              <a:rPr lang="en-US" dirty="0" err="1"/>
              <a:t>florida</a:t>
            </a:r>
            <a:r>
              <a:rPr lang="en-US" dirty="0"/>
              <a:t> wound up in the Potomac)</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302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Steady Green </a:t>
            </a:r>
            <a:r>
              <a:rPr lang="en-US" sz="3200" dirty="0" err="1"/>
              <a:t>Aldis</a:t>
            </a:r>
            <a:r>
              <a:rPr lang="en-US" sz="3200" dirty="0"/>
              <a:t> in flight</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cleared to land</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3224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Advantages and disadvantages of swept wing</a:t>
            </a:r>
          </a:p>
        </p:txBody>
      </p:sp>
      <p:sp>
        <p:nvSpPr>
          <p:cNvPr id="3" name="Content Placeholder 2"/>
          <p:cNvSpPr>
            <a:spLocks noGrp="1"/>
          </p:cNvSpPr>
          <p:nvPr>
            <p:ph idx="1"/>
          </p:nvPr>
        </p:nvSpPr>
        <p:spPr>
          <a:xfrm>
            <a:off x="1108125" y="2229379"/>
            <a:ext cx="10233800" cy="4351338"/>
          </a:xfrm>
        </p:spPr>
        <p:txBody>
          <a:bodyPr anchor="t">
            <a:normAutofit fontScale="77500" lnSpcReduction="20000"/>
          </a:bodyPr>
          <a:lstStyle/>
          <a:p>
            <a:r>
              <a:rPr lang="en-US" dirty="0"/>
              <a:t> </a:t>
            </a:r>
            <a:r>
              <a:rPr lang="en-US" dirty="0" smtClean="0"/>
              <a:t>Bad = Wingtips stall </a:t>
            </a:r>
            <a:r>
              <a:rPr lang="en-US" dirty="0"/>
              <a:t>first, lower Coefficient of lift, </a:t>
            </a:r>
            <a:r>
              <a:rPr lang="en-US" dirty="0" smtClean="0"/>
              <a:t>worse low </a:t>
            </a:r>
            <a:r>
              <a:rPr lang="en-US" dirty="0"/>
              <a:t>speed performance.  </a:t>
            </a:r>
            <a:endParaRPr lang="en-US" dirty="0" smtClean="0"/>
          </a:p>
          <a:p>
            <a:r>
              <a:rPr lang="en-US" dirty="0" smtClean="0"/>
              <a:t>Goods = Better high </a:t>
            </a:r>
            <a:r>
              <a:rPr lang="en-US" dirty="0"/>
              <a:t>speed performance, higher </a:t>
            </a:r>
            <a:r>
              <a:rPr lang="en-US" dirty="0" err="1"/>
              <a:t>M</a:t>
            </a:r>
            <a:r>
              <a:rPr lang="en-US" dirty="0" err="1" smtClean="0"/>
              <a:t>crit</a:t>
            </a:r>
            <a:r>
              <a:rPr lang="en-US" dirty="0" smtClean="0"/>
              <a:t>.</a:t>
            </a:r>
          </a:p>
          <a:p>
            <a:pPr lvl="1"/>
            <a:r>
              <a:rPr lang="en-US" dirty="0" smtClean="0"/>
              <a:t>(ANA p. 86, 226)</a:t>
            </a:r>
          </a:p>
          <a:p>
            <a:r>
              <a:rPr lang="en-US" dirty="0" smtClean="0">
                <a:solidFill>
                  <a:schemeClr val="accent2">
                    <a:lumMod val="75000"/>
                  </a:schemeClr>
                </a:solidFill>
              </a:rPr>
              <a:t>Advantage: Jet aircraft with swept wings generally have higher cruising speeds due to higher critical </a:t>
            </a:r>
            <a:r>
              <a:rPr lang="en-US" dirty="0" err="1" smtClean="0">
                <a:solidFill>
                  <a:schemeClr val="accent2">
                    <a:lumMod val="75000"/>
                  </a:schemeClr>
                </a:solidFill>
              </a:rPr>
              <a:t>mach</a:t>
            </a:r>
            <a:r>
              <a:rPr lang="en-US" dirty="0" smtClean="0">
                <a:solidFill>
                  <a:schemeClr val="accent2">
                    <a:lumMod val="75000"/>
                  </a:schemeClr>
                </a:solidFill>
              </a:rPr>
              <a:t> number. </a:t>
            </a:r>
          </a:p>
          <a:p>
            <a:pPr marL="685800" lvl="2">
              <a:spcBef>
                <a:spcPts val="1000"/>
              </a:spcBef>
            </a:pPr>
            <a:r>
              <a:rPr lang="en-US" i="1" dirty="0"/>
              <a:t>Higher M</a:t>
            </a:r>
            <a:r>
              <a:rPr lang="en-US" i="1" baseline="-25000" dirty="0"/>
              <a:t>CRIT  </a:t>
            </a:r>
            <a:r>
              <a:rPr lang="en-US" i="1" dirty="0"/>
              <a:t>(Critical Mach Number) for a given altitude, small contribution to lateral stability. </a:t>
            </a:r>
            <a:endParaRPr lang="en-US" dirty="0"/>
          </a:p>
          <a:p>
            <a:pPr lvl="2"/>
            <a:r>
              <a:rPr lang="en-US" dirty="0"/>
              <a:t>Good article here…if you’re curious. </a:t>
            </a:r>
            <a:r>
              <a:rPr lang="en-US" u="sng" dirty="0" smtClean="0">
                <a:hlinkClick r:id="rId2"/>
              </a:rPr>
              <a:t>http</a:t>
            </a:r>
            <a:r>
              <a:rPr lang="en-US" u="sng" dirty="0">
                <a:hlinkClick r:id="rId2"/>
              </a:rPr>
              <a:t>://</a:t>
            </a:r>
            <a:r>
              <a:rPr lang="en-US" u="sng" dirty="0" smtClean="0">
                <a:hlinkClick r:id="rId2"/>
              </a:rPr>
              <a:t>www.flyingmag.com/why-are-wings-swept</a:t>
            </a:r>
            <a:r>
              <a:rPr lang="en-US" u="sng" dirty="0" smtClean="0"/>
              <a:t> (</a:t>
            </a:r>
            <a:r>
              <a:rPr lang="en-US" dirty="0" smtClean="0"/>
              <a:t>VB Delta Gouge)</a:t>
            </a:r>
            <a:endParaRPr lang="en-US" u="sng" dirty="0"/>
          </a:p>
          <a:p>
            <a:r>
              <a:rPr lang="en-US" dirty="0" smtClean="0">
                <a:solidFill>
                  <a:schemeClr val="accent2">
                    <a:lumMod val="75000"/>
                  </a:schemeClr>
                </a:solidFill>
              </a:rPr>
              <a:t>Disadvantages: </a:t>
            </a:r>
          </a:p>
          <a:p>
            <a:pPr lvl="1"/>
            <a:r>
              <a:rPr lang="en-US" dirty="0" smtClean="0">
                <a:solidFill>
                  <a:schemeClr val="accent2">
                    <a:lumMod val="75000"/>
                  </a:schemeClr>
                </a:solidFill>
              </a:rPr>
              <a:t>Reduced lift, requiring the need for high lift flaps and leading edge slats.</a:t>
            </a:r>
          </a:p>
          <a:p>
            <a:pPr lvl="1"/>
            <a:r>
              <a:rPr lang="en-US" dirty="0" smtClean="0">
                <a:solidFill>
                  <a:schemeClr val="accent2">
                    <a:lumMod val="75000"/>
                  </a:schemeClr>
                </a:solidFill>
              </a:rPr>
              <a:t>At low airspeed the wingtips tend to stall first, resulting in loss of aileron effectiveness. These bad stall characteristics make airspeed control during takeoff and landing extremely critical. </a:t>
            </a:r>
          </a:p>
          <a:p>
            <a:pPr lvl="1"/>
            <a:r>
              <a:rPr lang="en-US" dirty="0" smtClean="0">
                <a:solidFill>
                  <a:schemeClr val="accent2">
                    <a:lumMod val="75000"/>
                  </a:schemeClr>
                </a:solidFill>
              </a:rPr>
              <a:t>Most have poor yaw tendencies (especially in turbulence) and will develop a Dutch roll if not handles with perfect coordination. Most modern jets have yaw damper to cancel Dutch Roll. </a:t>
            </a:r>
          </a:p>
          <a:p>
            <a:pPr lvl="1"/>
            <a:r>
              <a:rPr lang="en-US" dirty="0" smtClean="0">
                <a:solidFill>
                  <a:schemeClr val="accent2">
                    <a:lumMod val="75000"/>
                  </a:schemeClr>
                </a:solidFill>
              </a:rPr>
              <a:t>EEPP p. 163</a:t>
            </a:r>
          </a:p>
          <a:p>
            <a:pPr lvl="1"/>
            <a:endParaRPr lang="en-US" dirty="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7793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part of the wing do you want to stall first?  </a:t>
            </a:r>
          </a:p>
        </p:txBody>
      </p:sp>
      <p:sp>
        <p:nvSpPr>
          <p:cNvPr id="3" name="Content Placeholder 2"/>
          <p:cNvSpPr>
            <a:spLocks noGrp="1"/>
          </p:cNvSpPr>
          <p:nvPr>
            <p:ph idx="1"/>
          </p:nvPr>
        </p:nvSpPr>
        <p:spPr>
          <a:xfrm>
            <a:off x="1108125" y="2229379"/>
            <a:ext cx="10233800" cy="4351338"/>
          </a:xfrm>
        </p:spPr>
        <p:txBody>
          <a:bodyPr anchor="t"/>
          <a:lstStyle/>
          <a:p>
            <a:r>
              <a:rPr lang="en-US" dirty="0"/>
              <a:t>-Wing root.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8564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You’re at 1500 AGL in a plane that slows at 10 </a:t>
            </a:r>
            <a:r>
              <a:rPr lang="en-US" sz="3200" dirty="0" err="1"/>
              <a:t>kts</a:t>
            </a:r>
            <a:r>
              <a:rPr lang="en-US" sz="3200" dirty="0"/>
              <a:t> per mile.  Your approach speed is 130 and you’re going 230.  How far from the field to you want to begin slowing down, assuming a 3 degree glideslope?</a:t>
            </a:r>
          </a:p>
        </p:txBody>
      </p:sp>
      <p:sp>
        <p:nvSpPr>
          <p:cNvPr id="3" name="Content Placeholder 2"/>
          <p:cNvSpPr>
            <a:spLocks noGrp="1"/>
          </p:cNvSpPr>
          <p:nvPr>
            <p:ph idx="1"/>
          </p:nvPr>
        </p:nvSpPr>
        <p:spPr>
          <a:xfrm>
            <a:off x="1108125" y="2229379"/>
            <a:ext cx="10233800" cy="4351338"/>
          </a:xfrm>
        </p:spPr>
        <p:txBody>
          <a:bodyPr anchor="t"/>
          <a:lstStyle/>
          <a:p>
            <a:r>
              <a:rPr lang="en-US" dirty="0"/>
              <a:t>15 miles.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001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Which of the below is not normally directly connected to the engine gearbox in modern aircraft</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 </a:t>
            </a:r>
            <a:r>
              <a:rPr lang="en-US" dirty="0" smtClean="0"/>
              <a:t>-A/C pack</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6396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**Which of the below is NOT true about modern aircraft fuel systems?</a:t>
            </a:r>
          </a:p>
        </p:txBody>
      </p:sp>
      <p:sp>
        <p:nvSpPr>
          <p:cNvPr id="3" name="Content Placeholder 2"/>
          <p:cNvSpPr>
            <a:spLocks noGrp="1"/>
          </p:cNvSpPr>
          <p:nvPr>
            <p:ph idx="1"/>
          </p:nvPr>
        </p:nvSpPr>
        <p:spPr>
          <a:xfrm>
            <a:off x="1108125" y="2229379"/>
            <a:ext cx="10233800" cy="4351338"/>
          </a:xfrm>
        </p:spPr>
        <p:txBody>
          <a:bodyPr anchor="t"/>
          <a:lstStyle/>
          <a:p>
            <a:r>
              <a:rPr lang="en-US" dirty="0"/>
              <a:t>There was an option about the engine being able to keep running in event of engine driven fuel pump failure.  In every plane I’m familiar with, engine driven fuel pump failure = flameout</a:t>
            </a:r>
            <a:r>
              <a:rPr lang="en-US" dirty="0" smtClean="0"/>
              <a:t>.</a:t>
            </a:r>
          </a:p>
          <a:p>
            <a:r>
              <a:rPr lang="en-US" dirty="0" smtClean="0">
                <a:solidFill>
                  <a:schemeClr val="accent2">
                    <a:lumMod val="75000"/>
                  </a:schemeClr>
                </a:solidFill>
              </a:rPr>
              <a:t>This sounds wrong, most still have gravity feed systems or </a:t>
            </a:r>
            <a:r>
              <a:rPr lang="en-US" dirty="0" err="1" smtClean="0">
                <a:solidFill>
                  <a:schemeClr val="accent2">
                    <a:lumMod val="75000"/>
                  </a:schemeClr>
                </a:solidFill>
              </a:rPr>
              <a:t>elec</a:t>
            </a:r>
            <a:r>
              <a:rPr lang="en-US" dirty="0" smtClean="0">
                <a:solidFill>
                  <a:schemeClr val="accent2">
                    <a:lumMod val="75000"/>
                  </a:schemeClr>
                </a:solidFill>
              </a:rPr>
              <a:t> pumps to prevent flameout. </a:t>
            </a:r>
            <a:endParaRPr lang="en-US" dirty="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67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 questions about ground effect, both easy questions.</a:t>
            </a:r>
          </a:p>
        </p:txBody>
      </p:sp>
      <p:sp>
        <p:nvSpPr>
          <p:cNvPr id="3" name="Content Placeholder 2"/>
          <p:cNvSpPr>
            <a:spLocks noGrp="1"/>
          </p:cNvSpPr>
          <p:nvPr>
            <p:ph idx="1"/>
          </p:nvPr>
        </p:nvSpPr>
        <p:spPr>
          <a:xfrm>
            <a:off x="1108125" y="2229379"/>
            <a:ext cx="10233800" cy="4351338"/>
          </a:xfrm>
        </p:spPr>
        <p:txBody>
          <a:bodyPr anchor="t"/>
          <a:lstStyle/>
          <a:p>
            <a:r>
              <a:rPr lang="en-US" dirty="0"/>
              <a:t>Basically it reduces induced drag, and another answer had wingtip vortices in it</a:t>
            </a:r>
            <a:r>
              <a:rPr lang="en-US" dirty="0" smtClean="0"/>
              <a:t>.</a:t>
            </a:r>
          </a:p>
          <a:p>
            <a:r>
              <a:rPr lang="en-US" dirty="0" smtClean="0">
                <a:solidFill>
                  <a:srgbClr val="7030A0"/>
                </a:solidFill>
              </a:rPr>
              <a:t>Ground effect reduces wingtip vortices and induced drag, making the wing act as if it has a higher aspect ratio. Lower AOA for same CL (ANA p. 380)</a:t>
            </a:r>
            <a:endParaRPr lang="en-US" dirty="0">
              <a:solidFill>
                <a:srgbClr val="7030A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135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You’re tracking inbound on the 090 radial, and you want to get going outbound on the 060 radial.  After station passage, the needle points to 090.  What do you do</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-Fly heading 080 until head of the needle points to 240</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857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you have an engine failure at V1 at a balanced field and abort, you will stop</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 -by the departure end of the </a:t>
            </a:r>
            <a:r>
              <a:rPr lang="en-US" dirty="0" smtClean="0"/>
              <a:t>runway</a:t>
            </a:r>
          </a:p>
          <a:p>
            <a:pPr lvl="1"/>
            <a:r>
              <a:rPr lang="en-US" dirty="0" smtClean="0"/>
              <a:t>(ANA p. 395)</a:t>
            </a:r>
          </a:p>
          <a:p>
            <a:r>
              <a:rPr lang="en-US" dirty="0" smtClean="0">
                <a:solidFill>
                  <a:schemeClr val="accent2">
                    <a:lumMod val="75000"/>
                  </a:schemeClr>
                </a:solidFill>
              </a:rPr>
              <a:t>Balanced field length: runway length (or runway plus clearway and / or </a:t>
            </a:r>
            <a:r>
              <a:rPr lang="en-US" dirty="0" err="1" smtClean="0">
                <a:solidFill>
                  <a:schemeClr val="accent2">
                    <a:lumMod val="75000"/>
                  </a:schemeClr>
                </a:solidFill>
              </a:rPr>
              <a:t>stopway</a:t>
            </a:r>
            <a:r>
              <a:rPr lang="en-US" dirty="0" smtClean="0">
                <a:solidFill>
                  <a:schemeClr val="accent2">
                    <a:lumMod val="75000"/>
                  </a:schemeClr>
                </a:solidFill>
              </a:rPr>
              <a:t>) needed to accelerate to V1 decision speed and – if engine failure happens below V1 – stop on the remaining runway or – if engine failure happens at V1 – continue the takeoff and climb to 35 feet AGL. </a:t>
            </a:r>
          </a:p>
          <a:p>
            <a:pPr lvl="1"/>
            <a:r>
              <a:rPr lang="en-US" dirty="0" smtClean="0">
                <a:solidFill>
                  <a:schemeClr val="accent2">
                    <a:lumMod val="75000"/>
                  </a:schemeClr>
                </a:solidFill>
              </a:rPr>
              <a:t>Determined by: takeoff weight, elevation, temperature, wind, runway slope or contamination such as water, ice or snow. </a:t>
            </a:r>
          </a:p>
          <a:p>
            <a:pPr lvl="1"/>
            <a:r>
              <a:rPr lang="en-US" dirty="0" smtClean="0">
                <a:solidFill>
                  <a:schemeClr val="accent2">
                    <a:lumMod val="75000"/>
                  </a:schemeClr>
                </a:solidFill>
              </a:rPr>
              <a:t>EEPP P. 154. </a:t>
            </a:r>
            <a:endParaRPr lang="en-US" dirty="0">
              <a:solidFill>
                <a:schemeClr val="accent2">
                  <a:lumMod val="75000"/>
                </a:schemeClr>
              </a:solidFill>
            </a:endParaRP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212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--After executing a missed approach, what airspeed would you climb out at if diverting</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V</a:t>
            </a:r>
            <a:r>
              <a:rPr lang="en-US" i="1" baseline="-25000" dirty="0" smtClean="0"/>
              <a:t>X </a:t>
            </a:r>
            <a:r>
              <a:rPr lang="en-US" i="1" dirty="0" smtClean="0"/>
              <a:t> </a:t>
            </a:r>
            <a:r>
              <a:rPr lang="en-US" i="1" dirty="0"/>
              <a:t>(L/D</a:t>
            </a:r>
            <a:r>
              <a:rPr lang="en-US" i="1" baseline="-25000" dirty="0"/>
              <a:t>MAX</a:t>
            </a:r>
            <a:r>
              <a:rPr lang="en-US" i="1" dirty="0"/>
              <a:t>) for the missed approach, then V</a:t>
            </a:r>
            <a:r>
              <a:rPr lang="en-US" i="1" baseline="-25000" dirty="0"/>
              <a:t>y</a:t>
            </a:r>
            <a:r>
              <a:rPr lang="en-US" i="1" dirty="0"/>
              <a:t> for the </a:t>
            </a:r>
            <a:r>
              <a:rPr lang="en-US" i="1" dirty="0" err="1"/>
              <a:t>enroute</a:t>
            </a:r>
            <a:r>
              <a:rPr lang="en-US" i="1" dirty="0"/>
              <a:t> </a:t>
            </a:r>
            <a:r>
              <a:rPr lang="en-US" i="1" dirty="0" smtClean="0"/>
              <a:t>climb</a:t>
            </a:r>
          </a:p>
          <a:p>
            <a:pPr lvl="1"/>
            <a:r>
              <a:rPr lang="en-US" dirty="0" err="1">
                <a:solidFill>
                  <a:schemeClr val="accent2">
                    <a:lumMod val="75000"/>
                  </a:schemeClr>
                </a:solidFill>
              </a:rPr>
              <a:t>Vx</a:t>
            </a:r>
            <a:r>
              <a:rPr lang="en-US" dirty="0">
                <a:solidFill>
                  <a:schemeClr val="accent2">
                    <a:lumMod val="75000"/>
                  </a:schemeClr>
                </a:solidFill>
              </a:rPr>
              <a:t>: The speed at which the aircraft will obtain the highest altitude in a </a:t>
            </a:r>
            <a:r>
              <a:rPr lang="en-US" dirty="0" smtClean="0">
                <a:solidFill>
                  <a:schemeClr val="accent2">
                    <a:lumMod val="75000"/>
                  </a:schemeClr>
                </a:solidFill>
              </a:rPr>
              <a:t>given </a:t>
            </a:r>
            <a:r>
              <a:rPr lang="en-US" dirty="0">
                <a:solidFill>
                  <a:schemeClr val="accent2">
                    <a:lumMod val="75000"/>
                  </a:schemeClr>
                </a:solidFill>
              </a:rPr>
              <a:t>horizontal distance. This best angle-of-climb speed normally increases slightly with altitude. </a:t>
            </a:r>
          </a:p>
          <a:p>
            <a:pPr lvl="1"/>
            <a:r>
              <a:rPr lang="en-US" dirty="0" smtClean="0">
                <a:solidFill>
                  <a:schemeClr val="accent2">
                    <a:lumMod val="75000"/>
                  </a:schemeClr>
                </a:solidFill>
              </a:rPr>
              <a:t>Vy</a:t>
            </a:r>
            <a:r>
              <a:rPr lang="en-US" dirty="0">
                <a:solidFill>
                  <a:schemeClr val="accent2">
                    <a:lumMod val="75000"/>
                  </a:schemeClr>
                </a:solidFill>
              </a:rPr>
              <a:t>: the speed at which the aircraft will obtain the maximum increase in altitude per unit of time. This best rate-of-climb speed normally decreases slightly with altitude. </a:t>
            </a:r>
          </a:p>
          <a:p>
            <a:pPr lvl="2"/>
            <a:r>
              <a:rPr lang="en-US" dirty="0">
                <a:solidFill>
                  <a:schemeClr val="accent2">
                    <a:lumMod val="75000"/>
                  </a:schemeClr>
                </a:solidFill>
                <a:hlinkClick r:id="rId2"/>
              </a:rPr>
              <a:t>https://www.faa.gov/regulations_policies/handbooks_manuals/aviation/pilot_handbook/media/PHAK%20-%20Chapter%2010.pdf</a:t>
            </a:r>
            <a:r>
              <a:rPr lang="en-US" dirty="0">
                <a:solidFill>
                  <a:schemeClr val="accent2">
                    <a:lumMod val="75000"/>
                  </a:schemeClr>
                </a:solidFill>
              </a:rPr>
              <a:t> (p. 10-17)</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0269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you have an engine failure after V1 but before </a:t>
            </a:r>
            <a:r>
              <a:rPr lang="en-US" sz="3200" dirty="0" err="1"/>
              <a:t>Vr</a:t>
            </a:r>
            <a:r>
              <a:rPr lang="en-US" sz="3200" dirty="0"/>
              <a:t> at a balanced field you:</a:t>
            </a:r>
          </a:p>
        </p:txBody>
      </p:sp>
      <p:sp>
        <p:nvSpPr>
          <p:cNvPr id="3" name="Content Placeholder 2"/>
          <p:cNvSpPr>
            <a:spLocks noGrp="1"/>
          </p:cNvSpPr>
          <p:nvPr>
            <p:ph idx="1"/>
          </p:nvPr>
        </p:nvSpPr>
        <p:spPr>
          <a:xfrm>
            <a:off x="1108125" y="2229379"/>
            <a:ext cx="10233800" cy="4351338"/>
          </a:xfrm>
        </p:spPr>
        <p:txBody>
          <a:bodyPr anchor="t"/>
          <a:lstStyle/>
          <a:p>
            <a:r>
              <a:rPr lang="en-US" dirty="0"/>
              <a:t>-should continue the takeoff and climb at V2 which will allow you to be </a:t>
            </a:r>
            <a:r>
              <a:rPr lang="en-US" b="1" dirty="0"/>
              <a:t>35ft AGL</a:t>
            </a:r>
            <a:r>
              <a:rPr lang="en-US" dirty="0"/>
              <a:t> by the departure end of the runway</a:t>
            </a:r>
            <a:r>
              <a:rPr lang="en-US" dirty="0" smtClean="0"/>
              <a:t>.</a:t>
            </a:r>
          </a:p>
          <a:p>
            <a:r>
              <a:rPr lang="en-US" dirty="0">
                <a:solidFill>
                  <a:schemeClr val="accent2">
                    <a:lumMod val="75000"/>
                  </a:schemeClr>
                </a:solidFill>
              </a:rPr>
              <a:t>Balanced field length: runway length (or runway plus clearway and / or </a:t>
            </a:r>
            <a:r>
              <a:rPr lang="en-US" dirty="0" err="1">
                <a:solidFill>
                  <a:schemeClr val="accent2">
                    <a:lumMod val="75000"/>
                  </a:schemeClr>
                </a:solidFill>
              </a:rPr>
              <a:t>stopway</a:t>
            </a:r>
            <a:r>
              <a:rPr lang="en-US" dirty="0">
                <a:solidFill>
                  <a:schemeClr val="accent2">
                    <a:lumMod val="75000"/>
                  </a:schemeClr>
                </a:solidFill>
              </a:rPr>
              <a:t>) needed to accelerate to V1 decision speed and – if engine failure happens below V1 – stop on the remaining runway or – if engine failure happens at V1 – continue the takeoff and climb to 35 feet AGL. </a:t>
            </a:r>
          </a:p>
          <a:p>
            <a:pPr lvl="1"/>
            <a:r>
              <a:rPr lang="en-US" dirty="0">
                <a:solidFill>
                  <a:schemeClr val="accent2">
                    <a:lumMod val="75000"/>
                  </a:schemeClr>
                </a:solidFill>
              </a:rPr>
              <a:t>Determined by: takeoff weight, elevation, temperature, wind, runway slope or contamination such as water, ice or snow. </a:t>
            </a:r>
          </a:p>
          <a:p>
            <a:pPr lvl="1"/>
            <a:r>
              <a:rPr lang="en-US" dirty="0">
                <a:solidFill>
                  <a:schemeClr val="accent2">
                    <a:lumMod val="75000"/>
                  </a:schemeClr>
                </a:solidFill>
              </a:rPr>
              <a:t>EEPP P. 154. </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389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set takeoff power.  As you begin rolling down the runway, </a:t>
            </a:r>
          </a:p>
        </p:txBody>
      </p:sp>
      <p:sp>
        <p:nvSpPr>
          <p:cNvPr id="3" name="Content Placeholder 2"/>
          <p:cNvSpPr>
            <a:spLocks noGrp="1"/>
          </p:cNvSpPr>
          <p:nvPr>
            <p:ph idx="1"/>
          </p:nvPr>
        </p:nvSpPr>
        <p:spPr>
          <a:xfrm>
            <a:off x="1108125" y="2229379"/>
            <a:ext cx="10233800" cy="4351338"/>
          </a:xfrm>
        </p:spPr>
        <p:txBody>
          <a:bodyPr anchor="t"/>
          <a:lstStyle/>
          <a:p>
            <a:r>
              <a:rPr lang="en-US" dirty="0"/>
              <a:t>-Engine thrust increases due to ram effect.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214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There is a picture of a taxiway sign.  What does this sign mean? </a:t>
            </a:r>
          </a:p>
        </p:txBody>
      </p:sp>
      <p:sp>
        <p:nvSpPr>
          <p:cNvPr id="3" name="Content Placeholder 2"/>
          <p:cNvSpPr>
            <a:spLocks noGrp="1"/>
          </p:cNvSpPr>
          <p:nvPr>
            <p:ph idx="1"/>
          </p:nvPr>
        </p:nvSpPr>
        <p:spPr>
          <a:xfrm>
            <a:off x="1108125" y="2229379"/>
            <a:ext cx="10233800" cy="4351338"/>
          </a:xfrm>
        </p:spPr>
        <p:txBody>
          <a:bodyPr anchor="t"/>
          <a:lstStyle/>
          <a:p>
            <a:r>
              <a:rPr lang="en-US" dirty="0"/>
              <a:t> -You’re on taxiway T facing 18-36.  If you turn left you’ll be on runway 36.  If you turn right you’ll be on runway </a:t>
            </a:r>
            <a:r>
              <a:rPr lang="en-US" dirty="0" smtClean="0"/>
              <a:t>18.</a:t>
            </a:r>
          </a:p>
          <a:p>
            <a:pPr lvl="1"/>
            <a:r>
              <a:rPr lang="en-US" dirty="0" smtClean="0">
                <a:solidFill>
                  <a:srgbClr val="7030A0"/>
                </a:solidFill>
              </a:rPr>
              <a:t>(AIM 2-3-23)</a:t>
            </a:r>
            <a:endParaRPr lang="en-US" dirty="0">
              <a:solidFill>
                <a:srgbClr val="7030A0"/>
              </a:solidFill>
            </a:endParaRPr>
          </a:p>
          <a:p>
            <a:endParaRPr lang="en-US" dirty="0"/>
          </a:p>
        </p:txBody>
      </p:sp>
      <p:pic>
        <p:nvPicPr>
          <p:cNvPr id="7170" name="Picture 4"/>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1890" t="14851" r="12128" b="13861"/>
          <a:stretch>
            <a:fillRect/>
          </a:stretch>
        </p:blipFill>
        <p:spPr bwMode="auto">
          <a:xfrm>
            <a:off x="6689558" y="5003151"/>
            <a:ext cx="5430252" cy="178265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9387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Note: from the FAA </a:t>
            </a:r>
            <a:r>
              <a:rPr lang="en-US" sz="3200" dirty="0" smtClean="0"/>
              <a:t>website</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 </a:t>
            </a:r>
            <a:r>
              <a:rPr lang="en-US" b="1" dirty="0"/>
              <a:t>1. Runway Holding Position Sign. </a:t>
            </a:r>
            <a:r>
              <a:rPr lang="en-US" dirty="0"/>
              <a:t>This sign is located at the holding position on taxiways that intersect a runway or on runways that intersect other runways. The inscription on the sign contains the designation of the intersecting runway as </a:t>
            </a:r>
            <a:r>
              <a:rPr lang="en-US" dirty="0">
                <a:solidFill>
                  <a:schemeClr val="tx1"/>
                </a:solidFill>
              </a:rPr>
              <a:t>shown in </a:t>
            </a:r>
            <a:r>
              <a:rPr lang="en-US" dirty="0">
                <a:solidFill>
                  <a:schemeClr val="tx1"/>
                </a:solidFill>
                <a:hlinkClick r:id="rId2"/>
              </a:rPr>
              <a:t>FIG 2-3-24</a:t>
            </a:r>
            <a:r>
              <a:rPr lang="en-US" dirty="0">
                <a:solidFill>
                  <a:schemeClr val="tx1"/>
                </a:solidFill>
              </a:rPr>
              <a:t>. </a:t>
            </a:r>
            <a:r>
              <a:rPr lang="en-US" dirty="0"/>
              <a:t>The runway numbers on the sign are arranged to correspond to the respective runway threshold. For example</a:t>
            </a:r>
            <a:r>
              <a:rPr lang="en-US" dirty="0">
                <a:solidFill>
                  <a:srgbClr val="C00000"/>
                </a:solidFill>
              </a:rPr>
              <a:t>, "15-33" indicates that the threshold for Runway 15 is to the left and the threshold for Runway 33 is to the right.</a:t>
            </a:r>
          </a:p>
          <a:p>
            <a:endParaRPr lang="en-US" dirty="0"/>
          </a:p>
        </p:txBody>
      </p:sp>
      <p:pic>
        <p:nvPicPr>
          <p:cNvPr id="8194" name="Picture 5"/>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988969" y="5136828"/>
            <a:ext cx="4154905" cy="16619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2880339"/>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Picture of plane from the front showing angle between horizon and </a:t>
            </a:r>
            <a:r>
              <a:rPr lang="en-US" sz="3200" dirty="0" smtClean="0"/>
              <a:t>wings</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-dihedral</a:t>
            </a:r>
          </a:p>
        </p:txBody>
      </p:sp>
      <p:pic>
        <p:nvPicPr>
          <p:cNvPr id="9218" name="Picture 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092246" y="4812632"/>
            <a:ext cx="6003502" cy="197317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504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Two of the same type of aircraft of different gross weights will have the same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 -Engine out glide </a:t>
            </a:r>
            <a:r>
              <a:rPr lang="en-US" dirty="0" smtClean="0"/>
              <a:t>range</a:t>
            </a:r>
          </a:p>
          <a:p>
            <a:pPr lvl="1"/>
            <a:r>
              <a:rPr lang="en-US" dirty="0" smtClean="0">
                <a:solidFill>
                  <a:srgbClr val="7030A0"/>
                </a:solidFill>
              </a:rPr>
              <a:t>(ANA p. 371)</a:t>
            </a:r>
          </a:p>
          <a:p>
            <a:pPr lvl="1"/>
            <a:r>
              <a:rPr lang="en-US" dirty="0" smtClean="0">
                <a:solidFill>
                  <a:srgbClr val="7030A0"/>
                </a:solidFill>
              </a:rPr>
              <a:t>Similar question, same answer</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959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5 miles behind a </a:t>
            </a:r>
            <a:r>
              <a:rPr lang="en-US" sz="3200" dirty="0" smtClean="0"/>
              <a:t>heavy landing </a:t>
            </a:r>
            <a:r>
              <a:rPr lang="en-US" sz="3200" dirty="0"/>
              <a:t>and wind </a:t>
            </a:r>
            <a:r>
              <a:rPr lang="en-US" sz="3200" dirty="0" smtClean="0"/>
              <a:t>from </a:t>
            </a:r>
            <a:r>
              <a:rPr lang="en-US" sz="3200" dirty="0"/>
              <a:t>such and such at 6 </a:t>
            </a:r>
            <a:r>
              <a:rPr lang="en-US" sz="3200" dirty="0" err="1"/>
              <a:t>kts</a:t>
            </a:r>
            <a:r>
              <a:rPr lang="en-US" sz="3200" dirty="0"/>
              <a:t>, what do you do</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 -Land.  Wake turbulence has </a:t>
            </a:r>
            <a:r>
              <a:rPr lang="en-US" dirty="0" smtClean="0"/>
              <a:t>dissipated </a:t>
            </a:r>
            <a:r>
              <a:rPr lang="en-US" dirty="0"/>
              <a:t>because required </a:t>
            </a:r>
            <a:r>
              <a:rPr lang="en-US" dirty="0" err="1" smtClean="0"/>
              <a:t>seperation</a:t>
            </a:r>
            <a:r>
              <a:rPr lang="en-US" dirty="0" smtClean="0"/>
              <a:t> </a:t>
            </a:r>
            <a:r>
              <a:rPr lang="en-US" dirty="0"/>
              <a:t>exists</a:t>
            </a:r>
            <a:r>
              <a:rPr lang="en-US" dirty="0" smtClean="0"/>
              <a:t>.</a:t>
            </a:r>
          </a:p>
          <a:p>
            <a:pPr lvl="1"/>
            <a:r>
              <a:rPr lang="en-US" dirty="0" smtClean="0">
                <a:solidFill>
                  <a:srgbClr val="7030A0"/>
                </a:solidFill>
              </a:rPr>
              <a:t>(AIM 7-3-7)</a:t>
            </a:r>
            <a:endParaRPr lang="en-US" dirty="0">
              <a:solidFill>
                <a:srgbClr val="7030A0"/>
              </a:solidFill>
            </a:endParaRP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595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further aft a wing is swept has what effect on lift</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 </a:t>
            </a:r>
            <a:r>
              <a:rPr lang="en-US" dirty="0" smtClean="0"/>
              <a:t>-Less lift </a:t>
            </a:r>
          </a:p>
          <a:p>
            <a:pPr lvl="1"/>
            <a:r>
              <a:rPr lang="en-US" dirty="0" smtClean="0"/>
              <a:t>(ANA p. 76)</a:t>
            </a:r>
            <a:endParaRPr lang="en-US"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839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a:t>
            </a:r>
            <a:r>
              <a:rPr lang="en-US" sz="3200" dirty="0" smtClean="0"/>
              <a:t>affects </a:t>
            </a:r>
            <a:r>
              <a:rPr lang="en-US" sz="3200" dirty="0"/>
              <a:t>stall IAS?  </a:t>
            </a:r>
          </a:p>
        </p:txBody>
      </p:sp>
      <p:sp>
        <p:nvSpPr>
          <p:cNvPr id="3" name="Content Placeholder 2"/>
          <p:cNvSpPr>
            <a:spLocks noGrp="1"/>
          </p:cNvSpPr>
          <p:nvPr>
            <p:ph idx="1"/>
          </p:nvPr>
        </p:nvSpPr>
        <p:spPr>
          <a:xfrm>
            <a:off x="1108125" y="2229379"/>
            <a:ext cx="10233800" cy="4351338"/>
          </a:xfrm>
        </p:spPr>
        <p:txBody>
          <a:bodyPr anchor="t"/>
          <a:lstStyle/>
          <a:p>
            <a:r>
              <a:rPr lang="en-US" dirty="0"/>
              <a:t>-Gross weight and </a:t>
            </a:r>
            <a:r>
              <a:rPr lang="en-US" dirty="0" smtClean="0"/>
              <a:t>configuration</a:t>
            </a:r>
          </a:p>
          <a:p>
            <a:pPr lvl="1"/>
            <a:r>
              <a:rPr lang="en-US" dirty="0" smtClean="0"/>
              <a:t>(ANA p. 35, 39)</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0060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INS drifts over time</a:t>
            </a:r>
          </a:p>
        </p:txBody>
      </p:sp>
      <p:sp>
        <p:nvSpPr>
          <p:cNvPr id="3" name="Content Placeholder 2"/>
          <p:cNvSpPr>
            <a:spLocks noGrp="1"/>
          </p:cNvSpPr>
          <p:nvPr>
            <p:ph idx="1"/>
          </p:nvPr>
        </p:nvSpPr>
        <p:spPr>
          <a:xfrm>
            <a:off x="1108125" y="2229379"/>
            <a:ext cx="10233800" cy="4351338"/>
          </a:xfrm>
        </p:spPr>
        <p:txBody>
          <a:bodyPr anchor="t"/>
          <a:lstStyle/>
          <a:p>
            <a:r>
              <a:rPr lang="en-US" dirty="0"/>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625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--On landing your aircraft begins to drift to the left while in full reverse, what do you do?</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Take </a:t>
            </a:r>
            <a:r>
              <a:rPr lang="en-US" i="1" dirty="0"/>
              <a:t>both engines out of reverse, maintain control with rudder inputs or tiller.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5380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the hotter, where EGT is measured, or where TIT is measured?  </a:t>
            </a:r>
          </a:p>
        </p:txBody>
      </p:sp>
      <p:sp>
        <p:nvSpPr>
          <p:cNvPr id="3" name="Content Placeholder 2"/>
          <p:cNvSpPr>
            <a:spLocks noGrp="1"/>
          </p:cNvSpPr>
          <p:nvPr>
            <p:ph idx="1"/>
          </p:nvPr>
        </p:nvSpPr>
        <p:spPr>
          <a:xfrm>
            <a:off x="1108125" y="2229379"/>
            <a:ext cx="10233800" cy="4351338"/>
          </a:xfrm>
        </p:spPr>
        <p:txBody>
          <a:bodyPr anchor="t"/>
          <a:lstStyle/>
          <a:p>
            <a:r>
              <a:rPr lang="en-US" dirty="0"/>
              <a:t>-TIT</a:t>
            </a:r>
            <a:r>
              <a:rPr lang="en-US" dirty="0" smtClean="0"/>
              <a:t>.</a:t>
            </a:r>
          </a:p>
          <a:p>
            <a:pPr lvl="1"/>
            <a:r>
              <a:rPr lang="en-US" dirty="0" smtClean="0">
                <a:solidFill>
                  <a:srgbClr val="7030A0"/>
                </a:solidFill>
              </a:rPr>
              <a:t>The Turbine Inlet is the hottest temperature point in the engine (ANA p. 115). </a:t>
            </a:r>
            <a:endParaRPr lang="en-US" dirty="0">
              <a:solidFill>
                <a:srgbClr val="7030A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1380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u="sng" dirty="0"/>
              <a:t>FIRST</a:t>
            </a:r>
            <a:r>
              <a:rPr lang="en-US" sz="3200" dirty="0"/>
              <a:t> thing you do if there is smoke in the cabin?  </a:t>
            </a:r>
          </a:p>
        </p:txBody>
      </p:sp>
      <p:sp>
        <p:nvSpPr>
          <p:cNvPr id="3" name="Content Placeholder 2"/>
          <p:cNvSpPr>
            <a:spLocks noGrp="1"/>
          </p:cNvSpPr>
          <p:nvPr>
            <p:ph idx="1"/>
          </p:nvPr>
        </p:nvSpPr>
        <p:spPr>
          <a:xfrm>
            <a:off x="1108125" y="2229379"/>
            <a:ext cx="10233800" cy="4351338"/>
          </a:xfrm>
        </p:spPr>
        <p:txBody>
          <a:bodyPr anchor="t"/>
          <a:lstStyle/>
          <a:p>
            <a:r>
              <a:rPr lang="en-US" dirty="0"/>
              <a:t>-Don O2 and smoke goggles.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33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first step in an Electrical Emergency is to?  </a:t>
            </a:r>
          </a:p>
        </p:txBody>
      </p:sp>
      <p:sp>
        <p:nvSpPr>
          <p:cNvPr id="3" name="Content Placeholder 2"/>
          <p:cNvSpPr>
            <a:spLocks noGrp="1"/>
          </p:cNvSpPr>
          <p:nvPr>
            <p:ph idx="1"/>
          </p:nvPr>
        </p:nvSpPr>
        <p:spPr>
          <a:xfrm>
            <a:off x="1108125" y="2229379"/>
            <a:ext cx="10233800" cy="4351338"/>
          </a:xfrm>
        </p:spPr>
        <p:txBody>
          <a:bodyPr anchor="t"/>
          <a:lstStyle/>
          <a:p>
            <a:r>
              <a:rPr lang="en-US" dirty="0"/>
              <a:t>-Disconnect primary energy source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979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Hydroplaning airspeed = 9x square root of tire </a:t>
            </a:r>
            <a:r>
              <a:rPr lang="en-US" sz="3200" dirty="0" smtClean="0"/>
              <a:t>pressure, i.e. tire </a:t>
            </a:r>
            <a:r>
              <a:rPr lang="en-US" sz="3200" dirty="0"/>
              <a:t>pressure 144, what is min hydroplane speed?</a:t>
            </a:r>
          </a:p>
        </p:txBody>
      </p:sp>
      <p:sp>
        <p:nvSpPr>
          <p:cNvPr id="3" name="Content Placeholder 2"/>
          <p:cNvSpPr>
            <a:spLocks noGrp="1"/>
          </p:cNvSpPr>
          <p:nvPr>
            <p:ph idx="1"/>
          </p:nvPr>
        </p:nvSpPr>
        <p:spPr>
          <a:xfrm>
            <a:off x="1108125" y="2229379"/>
            <a:ext cx="10233800" cy="4351338"/>
          </a:xfrm>
        </p:spPr>
        <p:txBody>
          <a:bodyPr anchor="t"/>
          <a:lstStyle/>
          <a:p>
            <a:r>
              <a:rPr lang="en-US" dirty="0"/>
              <a:t>108.  Low tire pressure increases risk of hydroplaning</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12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Remember if you fly from high pressure (altimeter set 29.99) to a lower pressure area (setting of 29.49) but leave 29.99 in the window, you will </a:t>
            </a:r>
            <a:r>
              <a:rPr lang="en-US" sz="3200" dirty="0" smtClean="0"/>
              <a:t>be? </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500 feet lower than your altimeter is reading.</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761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Adverse Yaw vs. </a:t>
            </a:r>
            <a:r>
              <a:rPr lang="en-US" sz="3200" dirty="0" err="1" smtClean="0"/>
              <a:t>Proverse</a:t>
            </a:r>
            <a:r>
              <a:rPr lang="en-US" sz="3200" dirty="0" smtClean="0"/>
              <a:t> Roll</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-Adverse </a:t>
            </a:r>
            <a:r>
              <a:rPr lang="en-US" dirty="0"/>
              <a:t>Y</a:t>
            </a:r>
            <a:r>
              <a:rPr lang="en-US" dirty="0" smtClean="0"/>
              <a:t>aw </a:t>
            </a:r>
            <a:r>
              <a:rPr lang="en-US" dirty="0"/>
              <a:t>is yaw away from the direction of roll when banking the plane.  (It is caused by the increased drag on the upward </a:t>
            </a:r>
            <a:r>
              <a:rPr lang="en-US" dirty="0" err="1"/>
              <a:t>travaling</a:t>
            </a:r>
            <a:r>
              <a:rPr lang="en-US" dirty="0"/>
              <a:t> wing).  </a:t>
            </a:r>
            <a:endParaRPr lang="en-US" dirty="0" smtClean="0"/>
          </a:p>
          <a:p>
            <a:r>
              <a:rPr lang="en-US" dirty="0" err="1" smtClean="0"/>
              <a:t>Proverse</a:t>
            </a:r>
            <a:r>
              <a:rPr lang="en-US" dirty="0" smtClean="0"/>
              <a:t> </a:t>
            </a:r>
            <a:r>
              <a:rPr lang="en-US" dirty="0"/>
              <a:t>R</a:t>
            </a:r>
            <a:r>
              <a:rPr lang="en-US" dirty="0" smtClean="0"/>
              <a:t>oll </a:t>
            </a:r>
            <a:r>
              <a:rPr lang="en-US" dirty="0"/>
              <a:t>is roll in direction of yaw.  It is the roll you get after making a rudder input due to the increased lift on the advancing wing.</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092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Skid vs. Slip</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 Skid= yaw into the turn.  </a:t>
            </a:r>
            <a:endParaRPr lang="en-US" dirty="0" smtClean="0"/>
          </a:p>
          <a:p>
            <a:r>
              <a:rPr lang="en-US" dirty="0" smtClean="0"/>
              <a:t>Slip</a:t>
            </a:r>
            <a:r>
              <a:rPr lang="en-US" dirty="0"/>
              <a:t>= yaw away from direction of turn.</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113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the correct order </a:t>
            </a:r>
            <a:r>
              <a:rPr lang="en-US" sz="3200" dirty="0" smtClean="0"/>
              <a:t>(starting sequence) for </a:t>
            </a:r>
            <a:r>
              <a:rPr lang="en-US" sz="3200" dirty="0"/>
              <a:t>engine start?  </a:t>
            </a:r>
          </a:p>
        </p:txBody>
      </p:sp>
      <p:sp>
        <p:nvSpPr>
          <p:cNvPr id="3" name="Content Placeholder 2"/>
          <p:cNvSpPr>
            <a:spLocks noGrp="1"/>
          </p:cNvSpPr>
          <p:nvPr>
            <p:ph idx="1"/>
          </p:nvPr>
        </p:nvSpPr>
        <p:spPr>
          <a:xfrm>
            <a:off x="1108125" y="2229379"/>
            <a:ext cx="10233800" cy="4351338"/>
          </a:xfrm>
        </p:spPr>
        <p:txBody>
          <a:bodyPr anchor="t"/>
          <a:lstStyle/>
          <a:p>
            <a:r>
              <a:rPr lang="en-US" dirty="0"/>
              <a:t>-engine rotation, ignition, fuel</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1614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a:t>
            </a:r>
            <a:r>
              <a:rPr lang="en-US" sz="3200" dirty="0"/>
              <a:t>jet stream is strongest where?  </a:t>
            </a:r>
          </a:p>
        </p:txBody>
      </p:sp>
      <p:sp>
        <p:nvSpPr>
          <p:cNvPr id="3" name="Content Placeholder 2"/>
          <p:cNvSpPr>
            <a:spLocks noGrp="1"/>
          </p:cNvSpPr>
          <p:nvPr>
            <p:ph idx="1"/>
          </p:nvPr>
        </p:nvSpPr>
        <p:spPr>
          <a:xfrm>
            <a:off x="1108125" y="2229379"/>
            <a:ext cx="10233800" cy="4351338"/>
          </a:xfrm>
        </p:spPr>
        <p:txBody>
          <a:bodyPr anchor="t"/>
          <a:lstStyle/>
          <a:p>
            <a:r>
              <a:rPr lang="en-US" dirty="0"/>
              <a:t> -North side or Polar side</a:t>
            </a:r>
            <a:r>
              <a:rPr lang="en-US" dirty="0" smtClean="0"/>
              <a:t>.</a:t>
            </a:r>
          </a:p>
          <a:p>
            <a:pPr lvl="1"/>
            <a:r>
              <a:rPr lang="en-US" dirty="0" smtClean="0"/>
              <a:t>Also, closer to the </a:t>
            </a:r>
            <a:r>
              <a:rPr lang="en-US" dirty="0" err="1" smtClean="0"/>
              <a:t>Tropopause</a:t>
            </a:r>
            <a:endParaRPr lang="en-US"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1084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Know that speed is restricted in class C airspace to 200 knots below 2500 AGL and within 4NM of the primary Airport.</a:t>
            </a:r>
          </a:p>
        </p:txBody>
      </p:sp>
      <p:sp>
        <p:nvSpPr>
          <p:cNvPr id="3" name="Content Placeholder 2"/>
          <p:cNvSpPr>
            <a:spLocks noGrp="1"/>
          </p:cNvSpPr>
          <p:nvPr>
            <p:ph idx="1"/>
          </p:nvPr>
        </p:nvSpPr>
        <p:spPr>
          <a:xfrm>
            <a:off x="1108125" y="2229379"/>
            <a:ext cx="10233800" cy="4351338"/>
          </a:xfrm>
        </p:spPr>
        <p:txBody>
          <a:bodyPr anchor="t">
            <a:normAutofit/>
          </a:bodyPr>
          <a:lstStyle/>
          <a:p>
            <a:r>
              <a:rPr lang="en-US" dirty="0" smtClean="0"/>
              <a:t>(AIM 3-2-4 and FAR 91/117)</a:t>
            </a:r>
          </a:p>
          <a:p>
            <a:r>
              <a:rPr lang="en-US" dirty="0">
                <a:solidFill>
                  <a:schemeClr val="accent2">
                    <a:lumMod val="75000"/>
                  </a:schemeClr>
                </a:solidFill>
              </a:rPr>
              <a:t>(b) Unless otherwise authorized or required by ATC, no person may operate an aircraft at or below 2,500 feet above the surface within 4 nautical miles of the primary airport of a Class C or Class D airspace area at an indicated airspeed of more than 200 knots (230 m.p.h.). This paragraph (b) does not apply to any operations within a Class B airspace area. Such operations shall comply with paragraph (a) of this section</a:t>
            </a:r>
            <a:r>
              <a:rPr lang="en-US" dirty="0" smtClean="0">
                <a:solidFill>
                  <a:schemeClr val="accent2">
                    <a:lumMod val="75000"/>
                  </a:schemeClr>
                </a:solidFill>
              </a:rPr>
              <a:t>.</a:t>
            </a:r>
            <a:endParaRPr lang="en-US" dirty="0">
              <a:solidFill>
                <a:schemeClr val="accent2">
                  <a:lumMod val="75000"/>
                </a:schemeClr>
              </a:solidFill>
            </a:endParaRPr>
          </a:p>
          <a:p>
            <a:pPr lvl="1"/>
            <a:r>
              <a:rPr lang="en-US" dirty="0" smtClean="0">
                <a:solidFill>
                  <a:schemeClr val="accent2">
                    <a:lumMod val="75000"/>
                  </a:schemeClr>
                </a:solidFill>
              </a:rPr>
              <a:t>FAR 91.117</a:t>
            </a:r>
            <a:endParaRPr lang="en-US" dirty="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6638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factors should you consider with respect to hydroplaning? </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Tire </a:t>
            </a:r>
            <a:r>
              <a:rPr lang="en-US" i="1" dirty="0"/>
              <a:t>pressure, aircraft weight, hard or soft touchdown (hard dissipates more energy) and the depth of the water.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418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most true about a stall?</a:t>
            </a:r>
          </a:p>
        </p:txBody>
      </p:sp>
      <p:sp>
        <p:nvSpPr>
          <p:cNvPr id="3" name="Content Placeholder 2"/>
          <p:cNvSpPr>
            <a:spLocks noGrp="1"/>
          </p:cNvSpPr>
          <p:nvPr>
            <p:ph idx="1"/>
          </p:nvPr>
        </p:nvSpPr>
        <p:spPr>
          <a:xfrm>
            <a:off x="1108125" y="2229379"/>
            <a:ext cx="10233800" cy="4351338"/>
          </a:xfrm>
        </p:spPr>
        <p:txBody>
          <a:bodyPr anchor="t"/>
          <a:lstStyle/>
          <a:p>
            <a:r>
              <a:rPr lang="en-US" dirty="0"/>
              <a:t> The two options that looked possible were:</a:t>
            </a:r>
          </a:p>
          <a:p>
            <a:pPr lvl="1"/>
            <a:r>
              <a:rPr lang="en-US" dirty="0"/>
              <a:t>-An aircraft stall has nothing to do with control column position</a:t>
            </a:r>
          </a:p>
          <a:p>
            <a:pPr lvl="1"/>
            <a:r>
              <a:rPr lang="en-US" dirty="0" smtClean="0"/>
              <a:t>-A </a:t>
            </a:r>
            <a:r>
              <a:rPr lang="en-US" dirty="0"/>
              <a:t>stall occurs when the boundary layer of airflow separates a large distance from the top of the wing. (picked this one)</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725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Aircraft gross weight has no effect on </a:t>
            </a:r>
          </a:p>
        </p:txBody>
      </p:sp>
      <p:sp>
        <p:nvSpPr>
          <p:cNvPr id="3" name="Content Placeholder 2"/>
          <p:cNvSpPr>
            <a:spLocks noGrp="1"/>
          </p:cNvSpPr>
          <p:nvPr>
            <p:ph idx="1"/>
          </p:nvPr>
        </p:nvSpPr>
        <p:spPr>
          <a:xfrm>
            <a:off x="1108125" y="2229379"/>
            <a:ext cx="10233800" cy="4351338"/>
          </a:xfrm>
        </p:spPr>
        <p:txBody>
          <a:bodyPr anchor="t"/>
          <a:lstStyle/>
          <a:p>
            <a:r>
              <a:rPr lang="en-US" dirty="0"/>
              <a:t> </a:t>
            </a:r>
            <a:r>
              <a:rPr lang="en-US" dirty="0" smtClean="0"/>
              <a:t>-Engine </a:t>
            </a:r>
            <a:r>
              <a:rPr lang="en-US" dirty="0"/>
              <a:t>out glide range</a:t>
            </a:r>
            <a:r>
              <a:rPr lang="en-US" dirty="0" smtClean="0"/>
              <a: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595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High to low, Hot </a:t>
            </a:r>
            <a:r>
              <a:rPr lang="en-US" sz="3200" dirty="0"/>
              <a:t>to cold, look out below (cold weather </a:t>
            </a:r>
            <a:r>
              <a:rPr lang="en-US" sz="3200" dirty="0" err="1"/>
              <a:t>altimiter</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pPr marL="0" indent="0">
              <a:buNone/>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95288460"/>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 compressor stall is most likely at</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-Low airspeed and increasing power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483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does the transformer rectifier do?  </a:t>
            </a:r>
          </a:p>
        </p:txBody>
      </p:sp>
      <p:sp>
        <p:nvSpPr>
          <p:cNvPr id="3" name="Content Placeholder 2"/>
          <p:cNvSpPr>
            <a:spLocks noGrp="1"/>
          </p:cNvSpPr>
          <p:nvPr>
            <p:ph idx="1"/>
          </p:nvPr>
        </p:nvSpPr>
        <p:spPr>
          <a:xfrm>
            <a:off x="1108125" y="2229379"/>
            <a:ext cx="10233800" cy="4351338"/>
          </a:xfrm>
        </p:spPr>
        <p:txBody>
          <a:bodyPr anchor="t"/>
          <a:lstStyle/>
          <a:p>
            <a:r>
              <a:rPr lang="en-US" dirty="0"/>
              <a:t>-converts AC to DC </a:t>
            </a:r>
            <a:r>
              <a:rPr lang="en-US" dirty="0" smtClean="0"/>
              <a:t>(converts </a:t>
            </a:r>
            <a:r>
              <a:rPr lang="en-US" dirty="0"/>
              <a:t>400Hz </a:t>
            </a:r>
            <a:r>
              <a:rPr lang="en-US" dirty="0" smtClean="0"/>
              <a:t>115VAC </a:t>
            </a:r>
            <a:r>
              <a:rPr lang="en-US" dirty="0"/>
              <a:t>to DC was the answer)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8233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monitors generator functions?</a:t>
            </a:r>
          </a:p>
        </p:txBody>
      </p:sp>
      <p:sp>
        <p:nvSpPr>
          <p:cNvPr id="3" name="Content Placeholder 2"/>
          <p:cNvSpPr>
            <a:spLocks noGrp="1"/>
          </p:cNvSpPr>
          <p:nvPr>
            <p:ph idx="1"/>
          </p:nvPr>
        </p:nvSpPr>
        <p:spPr>
          <a:xfrm>
            <a:off x="1108125" y="2229379"/>
            <a:ext cx="10233800" cy="4351338"/>
          </a:xfrm>
        </p:spPr>
        <p:txBody>
          <a:bodyPr anchor="t"/>
          <a:lstStyle/>
          <a:p>
            <a:r>
              <a:rPr lang="en-US" dirty="0"/>
              <a:t>-Generator control unit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52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powers the generator?</a:t>
            </a:r>
          </a:p>
        </p:txBody>
      </p:sp>
      <p:sp>
        <p:nvSpPr>
          <p:cNvPr id="3" name="Content Placeholder 2"/>
          <p:cNvSpPr>
            <a:spLocks noGrp="1"/>
          </p:cNvSpPr>
          <p:nvPr>
            <p:ph idx="1"/>
          </p:nvPr>
        </p:nvSpPr>
        <p:spPr>
          <a:xfrm>
            <a:off x="1108125" y="2229379"/>
            <a:ext cx="10233800" cy="4351338"/>
          </a:xfrm>
        </p:spPr>
        <p:txBody>
          <a:bodyPr anchor="t"/>
          <a:lstStyle/>
          <a:p>
            <a:r>
              <a:rPr lang="en-US" dirty="0"/>
              <a:t>-Constant speed drive.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169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You’re holding in an aircraft that burns 3,000 </a:t>
            </a:r>
            <a:r>
              <a:rPr lang="en-US" sz="3200" dirty="0" err="1"/>
              <a:t>lbs</a:t>
            </a:r>
            <a:r>
              <a:rPr lang="en-US" sz="3200" dirty="0"/>
              <a:t> an hour on each of it’s three engines.  You have 7500 lbs. of fuel on board.  How long until fuel exhaustion?  </a:t>
            </a:r>
          </a:p>
        </p:txBody>
      </p:sp>
      <p:sp>
        <p:nvSpPr>
          <p:cNvPr id="3" name="Content Placeholder 2"/>
          <p:cNvSpPr>
            <a:spLocks noGrp="1"/>
          </p:cNvSpPr>
          <p:nvPr>
            <p:ph idx="1"/>
          </p:nvPr>
        </p:nvSpPr>
        <p:spPr>
          <a:xfrm>
            <a:off x="1108125" y="2229379"/>
            <a:ext cx="10233800" cy="4351338"/>
          </a:xfrm>
        </p:spPr>
        <p:txBody>
          <a:bodyPr anchor="t"/>
          <a:lstStyle/>
          <a:p>
            <a:r>
              <a:rPr lang="en-US" dirty="0"/>
              <a:t>-50 minutes.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86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Grid MORA is 8000, ATC descends you to 5000.  Is this a legal clearance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Yes, ATC has ultimate authority over their airspace</a:t>
            </a:r>
          </a:p>
          <a:p>
            <a:pPr lvl="1"/>
            <a:r>
              <a:rPr lang="en-US" dirty="0" smtClean="0"/>
              <a:t>Grid </a:t>
            </a:r>
            <a:r>
              <a:rPr lang="en-US" dirty="0"/>
              <a:t>Min Off Route Altitude will provide 1k (2k in mount terrain) of clearance in the entire grid.  Min vectoring altitudes are the lowest ATC can clear you to and are not published on the charts</a:t>
            </a:r>
            <a:r>
              <a:rPr lang="en-US" dirty="0" smtClean="0"/>
              <a:t>. (AIM 5-4-18)</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026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at the hold short awaiting takeoff clearance as the aircraft on the runway starts rolling for takeoff.  At what point does timing for wake turbulence separation begin?  </a:t>
            </a:r>
          </a:p>
        </p:txBody>
      </p:sp>
      <p:sp>
        <p:nvSpPr>
          <p:cNvPr id="3" name="Content Placeholder 2"/>
          <p:cNvSpPr>
            <a:spLocks noGrp="1"/>
          </p:cNvSpPr>
          <p:nvPr>
            <p:ph idx="1"/>
          </p:nvPr>
        </p:nvSpPr>
        <p:spPr>
          <a:xfrm>
            <a:off x="1108125" y="2229379"/>
            <a:ext cx="10233800" cy="4351338"/>
          </a:xfrm>
        </p:spPr>
        <p:txBody>
          <a:bodyPr anchor="t"/>
          <a:lstStyle/>
          <a:p>
            <a:r>
              <a:rPr lang="en-US" dirty="0"/>
              <a:t>-At nose wheel liftoff</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18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lose an engine on takeoff after V</a:t>
            </a:r>
            <a:r>
              <a:rPr lang="en-US" sz="3200" baseline="-25000" dirty="0"/>
              <a:t>1</a:t>
            </a:r>
            <a:r>
              <a:rPr lang="en-US" sz="3200" dirty="0"/>
              <a:t>. V</a:t>
            </a:r>
            <a:r>
              <a:rPr lang="en-US" sz="3200" baseline="-25000" dirty="0"/>
              <a:t>2</a:t>
            </a:r>
            <a:r>
              <a:rPr lang="en-US" sz="3200" dirty="0"/>
              <a:t> is 156kts.  What airspeed do you climb out at</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156KIAS </a:t>
            </a:r>
            <a:endParaRPr lang="en-US" dirty="0"/>
          </a:p>
          <a:p>
            <a:pPr lvl="1"/>
            <a:r>
              <a:rPr lang="en-US" dirty="0"/>
              <a:t>V</a:t>
            </a:r>
            <a:r>
              <a:rPr lang="en-US" baseline="-25000" dirty="0"/>
              <a:t>2</a:t>
            </a:r>
            <a:r>
              <a:rPr lang="en-US" dirty="0"/>
              <a:t> is the takeoff safety speed, the speed at which an aircraft can safely climb with one engine in operative.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728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Runway edge lights on an instrument are ____</a:t>
            </a:r>
          </a:p>
        </p:txBody>
      </p:sp>
      <p:sp>
        <p:nvSpPr>
          <p:cNvPr id="3" name="Content Placeholder 2"/>
          <p:cNvSpPr>
            <a:spLocks noGrp="1"/>
          </p:cNvSpPr>
          <p:nvPr>
            <p:ph idx="1"/>
          </p:nvPr>
        </p:nvSpPr>
        <p:spPr>
          <a:xfrm>
            <a:off x="1108125" y="2229379"/>
            <a:ext cx="10233800" cy="4351338"/>
          </a:xfrm>
        </p:spPr>
        <p:txBody>
          <a:bodyPr anchor="t"/>
          <a:lstStyle/>
          <a:p>
            <a:r>
              <a:rPr lang="en-US" dirty="0"/>
              <a:t>-Yellow for the last 2000 feet.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676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far down the runway is runway aiming point marking usually located on an instrument runway?</a:t>
            </a:r>
          </a:p>
        </p:txBody>
      </p:sp>
      <p:sp>
        <p:nvSpPr>
          <p:cNvPr id="3" name="Content Placeholder 2"/>
          <p:cNvSpPr>
            <a:spLocks noGrp="1"/>
          </p:cNvSpPr>
          <p:nvPr>
            <p:ph idx="1"/>
          </p:nvPr>
        </p:nvSpPr>
        <p:spPr>
          <a:xfrm>
            <a:off x="1108125" y="2229379"/>
            <a:ext cx="10233800" cy="4351338"/>
          </a:xfrm>
        </p:spPr>
        <p:txBody>
          <a:bodyPr anchor="t"/>
          <a:lstStyle/>
          <a:p>
            <a:r>
              <a:rPr lang="en-US" dirty="0"/>
              <a:t>-1000 feet.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3384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Distance between Touchdown aim point markers? </a:t>
            </a:r>
            <a:br>
              <a:rPr lang="en-US" sz="3200" dirty="0"/>
            </a:b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-500’</a:t>
            </a:r>
            <a:endParaRPr lang="en-US" dirty="0"/>
          </a:p>
        </p:txBody>
      </p:sp>
      <p:pic>
        <p:nvPicPr>
          <p:cNvPr id="10242" name="Picture 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114801" y="1788353"/>
            <a:ext cx="7980948" cy="500163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265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far over water can you travel before you need </a:t>
            </a:r>
            <a:r>
              <a:rPr lang="en-US" sz="3200" dirty="0" err="1" smtClean="0"/>
              <a:t>liferafts</a:t>
            </a:r>
            <a:r>
              <a:rPr lang="en-US" sz="3200" dirty="0"/>
              <a:t>?</a:t>
            </a:r>
          </a:p>
        </p:txBody>
      </p:sp>
      <p:sp>
        <p:nvSpPr>
          <p:cNvPr id="3" name="Content Placeholder 2"/>
          <p:cNvSpPr>
            <a:spLocks noGrp="1"/>
          </p:cNvSpPr>
          <p:nvPr>
            <p:ph idx="1"/>
          </p:nvPr>
        </p:nvSpPr>
        <p:spPr>
          <a:xfrm>
            <a:off x="264695" y="1690688"/>
            <a:ext cx="11598442" cy="4890029"/>
          </a:xfrm>
        </p:spPr>
        <p:txBody>
          <a:bodyPr anchor="t">
            <a:normAutofit fontScale="92500"/>
          </a:bodyPr>
          <a:lstStyle/>
          <a:p>
            <a:r>
              <a:rPr lang="en-US" dirty="0" smtClean="0"/>
              <a:t>30 min flying time or 100nm </a:t>
            </a:r>
          </a:p>
          <a:p>
            <a:r>
              <a:rPr lang="en-US" dirty="0" smtClean="0"/>
              <a:t>Below </a:t>
            </a:r>
            <a:r>
              <a:rPr lang="en-US" dirty="0"/>
              <a:t>taken </a:t>
            </a:r>
            <a:r>
              <a:rPr lang="en-US" dirty="0" smtClean="0"/>
              <a:t>from</a:t>
            </a:r>
          </a:p>
          <a:p>
            <a:pPr lvl="1"/>
            <a:r>
              <a:rPr lang="en-US" dirty="0" smtClean="0">
                <a:solidFill>
                  <a:schemeClr val="tx1"/>
                </a:solidFill>
                <a:hlinkClick r:id="rId2"/>
              </a:rPr>
              <a:t>http</a:t>
            </a:r>
            <a:r>
              <a:rPr lang="en-US" dirty="0">
                <a:solidFill>
                  <a:schemeClr val="tx1"/>
                </a:solidFill>
                <a:hlinkClick r:id="rId2"/>
              </a:rPr>
              <a:t>://</a:t>
            </a:r>
            <a:r>
              <a:rPr lang="en-US" dirty="0" smtClean="0">
                <a:solidFill>
                  <a:schemeClr val="tx1"/>
                </a:solidFill>
                <a:hlinkClick r:id="rId2"/>
              </a:rPr>
              <a:t>rgl.faa.gov/Regulatory_and_Guidance_Library/rgFAR.nsf/b4a0cab3e513bb58852566c70067018f/13eadef7755dd06386256dac005a30bc!OpenDocument</a:t>
            </a:r>
            <a:endParaRPr lang="en-US" dirty="0" smtClean="0">
              <a:solidFill>
                <a:schemeClr val="tx1"/>
              </a:solidFill>
            </a:endParaRPr>
          </a:p>
          <a:p>
            <a:pPr lvl="1"/>
            <a:r>
              <a:rPr lang="en-US" dirty="0"/>
              <a:t>(a) No person may take off an airplane for a flight over water more than 50 nautical miles from the nearest shore unless that airplane is equipped with a life preserver or an approved flotation means for each occupant of the airplane.</a:t>
            </a:r>
          </a:p>
          <a:p>
            <a:pPr lvl="1"/>
            <a:r>
              <a:rPr lang="en-US" b="1" dirty="0"/>
              <a:t>[</a:t>
            </a:r>
            <a:r>
              <a:rPr lang="en-US" dirty="0"/>
              <a:t>(b) Except as provided in paragraph (c) of this section, no person may take off an airplane for flight over water more than </a:t>
            </a:r>
            <a:r>
              <a:rPr lang="en-US" dirty="0">
                <a:solidFill>
                  <a:srgbClr val="7030A0"/>
                </a:solidFill>
              </a:rPr>
              <a:t>30 minutes flying time or 100 nautical miles from the nearest shore, whichever is less, </a:t>
            </a:r>
            <a:r>
              <a:rPr lang="en-US" dirty="0"/>
              <a:t>unless it has on board the following survival equipment</a:t>
            </a:r>
            <a:r>
              <a:rPr lang="en-US" dirty="0" smtClean="0"/>
              <a:t>:</a:t>
            </a:r>
            <a:r>
              <a:rPr lang="en-US" b="1" dirty="0" smtClean="0"/>
              <a:t>] </a:t>
            </a:r>
            <a:r>
              <a:rPr lang="en-US" b="1" dirty="0" smtClean="0">
                <a:solidFill>
                  <a:srgbClr val="7030A0"/>
                </a:solidFill>
              </a:rPr>
              <a:t>(FAR 91.509)</a:t>
            </a:r>
            <a:endParaRPr lang="en-US" dirty="0">
              <a:solidFill>
                <a:srgbClr val="7030A0"/>
              </a:solidFill>
            </a:endParaRPr>
          </a:p>
          <a:p>
            <a:pPr lvl="2"/>
            <a:r>
              <a:rPr lang="en-US" dirty="0"/>
              <a:t>(1) A life preserver, equipped with an approved survivor locator light, for each occupant of the airplane.</a:t>
            </a:r>
          </a:p>
          <a:p>
            <a:pPr lvl="2"/>
            <a:r>
              <a:rPr lang="en-US" dirty="0"/>
              <a:t>(2) Enough </a:t>
            </a:r>
            <a:r>
              <a:rPr lang="en-US" dirty="0" err="1"/>
              <a:t>liferafts</a:t>
            </a:r>
            <a:r>
              <a:rPr lang="en-US" dirty="0"/>
              <a:t> (each equipped with an approved survival locator light) of a rated capacity and buoyancy to accommodate the occupants of the airplane.</a:t>
            </a:r>
          </a:p>
          <a:p>
            <a:pPr lvl="1"/>
            <a:endParaRPr lang="en-US"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506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rPr>
              <a:t>Function of flaps is what</a:t>
            </a:r>
            <a:r>
              <a:rPr lang="en-US" sz="3200" dirty="0" smtClean="0">
                <a:solidFill>
                  <a:srgbClr val="FFFF00"/>
                </a:solidFill>
              </a:rPr>
              <a:t>?</a:t>
            </a:r>
            <a:endParaRPr lang="en-US" sz="3200" dirty="0">
              <a:solidFill>
                <a:srgbClr val="FFFF00"/>
              </a:solidFill>
            </a:endParaRPr>
          </a:p>
        </p:txBody>
      </p:sp>
      <p:sp>
        <p:nvSpPr>
          <p:cNvPr id="3" name="Content Placeholder 2"/>
          <p:cNvSpPr>
            <a:spLocks noGrp="1"/>
          </p:cNvSpPr>
          <p:nvPr>
            <p:ph idx="1"/>
          </p:nvPr>
        </p:nvSpPr>
        <p:spPr>
          <a:xfrm>
            <a:off x="1108125" y="2229379"/>
            <a:ext cx="10233800" cy="4351338"/>
          </a:xfrm>
        </p:spPr>
        <p:txBody>
          <a:bodyPr anchor="t"/>
          <a:lstStyle/>
          <a:p>
            <a:r>
              <a:rPr lang="en-US" dirty="0">
                <a:solidFill>
                  <a:srgbClr val="FFFF00"/>
                </a:solidFill>
              </a:rPr>
              <a:t>-Allows steeper angle approach for same </a:t>
            </a:r>
            <a:r>
              <a:rPr lang="en-US" dirty="0" smtClean="0">
                <a:solidFill>
                  <a:srgbClr val="FFFF00"/>
                </a:solidFill>
              </a:rPr>
              <a:t>approach speed</a:t>
            </a:r>
            <a:r>
              <a:rPr lang="en-US" dirty="0">
                <a:solidFill>
                  <a:srgbClr val="FFFF00"/>
                </a:solidFill>
              </a:rPr>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0573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rPr>
              <a:t>What is Mach?</a:t>
            </a:r>
          </a:p>
        </p:txBody>
      </p:sp>
      <p:sp>
        <p:nvSpPr>
          <p:cNvPr id="3" name="Content Placeholder 2"/>
          <p:cNvSpPr>
            <a:spLocks noGrp="1"/>
          </p:cNvSpPr>
          <p:nvPr>
            <p:ph idx="1"/>
          </p:nvPr>
        </p:nvSpPr>
        <p:spPr>
          <a:xfrm>
            <a:off x="1108125" y="2229379"/>
            <a:ext cx="10233800" cy="4351338"/>
          </a:xfrm>
        </p:spPr>
        <p:txBody>
          <a:bodyPr anchor="t"/>
          <a:lstStyle/>
          <a:p>
            <a:r>
              <a:rPr lang="en-US" dirty="0">
                <a:solidFill>
                  <a:srgbClr val="FFFF00"/>
                </a:solidFill>
              </a:rPr>
              <a:t>-Aircraft velocity divided by </a:t>
            </a:r>
            <a:r>
              <a:rPr lang="en-US" dirty="0" smtClean="0">
                <a:solidFill>
                  <a:srgbClr val="FFFF00"/>
                </a:solidFill>
              </a:rPr>
              <a:t>speed </a:t>
            </a:r>
            <a:r>
              <a:rPr lang="en-US" dirty="0">
                <a:solidFill>
                  <a:srgbClr val="FFFF00"/>
                </a:solidFill>
              </a:rPr>
              <a:t>of sound</a:t>
            </a:r>
            <a:r>
              <a:rPr lang="en-US" dirty="0" smtClean="0">
                <a:solidFill>
                  <a:srgbClr val="FFFF00"/>
                </a:solidFill>
              </a:rPr>
              <a:t>.</a:t>
            </a:r>
          </a:p>
          <a:p>
            <a:pPr lvl="1"/>
            <a:r>
              <a:rPr lang="en-US" dirty="0" smtClean="0">
                <a:solidFill>
                  <a:srgbClr val="FFFF00"/>
                </a:solidFill>
              </a:rPr>
              <a:t>M=V/a (ANA p. 202)</a:t>
            </a:r>
            <a:endParaRPr lang="en-US" dirty="0">
              <a:solidFill>
                <a:srgbClr val="FFFF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8458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rPr>
              <a:t>When you reduce AOA toward zero g:</a:t>
            </a:r>
          </a:p>
        </p:txBody>
      </p:sp>
      <p:sp>
        <p:nvSpPr>
          <p:cNvPr id="3" name="Content Placeholder 2"/>
          <p:cNvSpPr>
            <a:spLocks noGrp="1"/>
          </p:cNvSpPr>
          <p:nvPr>
            <p:ph idx="1"/>
          </p:nvPr>
        </p:nvSpPr>
        <p:spPr>
          <a:xfrm>
            <a:off x="1108125" y="2229379"/>
            <a:ext cx="10233800" cy="4351338"/>
          </a:xfrm>
        </p:spPr>
        <p:txBody>
          <a:bodyPr anchor="t"/>
          <a:lstStyle/>
          <a:p>
            <a:r>
              <a:rPr lang="en-US" dirty="0">
                <a:solidFill>
                  <a:srgbClr val="FFFF00"/>
                </a:solidFill>
              </a:rPr>
              <a:t> </a:t>
            </a:r>
            <a:r>
              <a:rPr lang="en-US" b="1" u="sng" dirty="0">
                <a:solidFill>
                  <a:srgbClr val="FFFF00"/>
                </a:solidFill>
              </a:rPr>
              <a:t>-Induced drag </a:t>
            </a:r>
            <a:r>
              <a:rPr lang="en-US" b="1" u="sng" dirty="0" smtClean="0">
                <a:solidFill>
                  <a:srgbClr val="FFFF00"/>
                </a:solidFill>
              </a:rPr>
              <a:t>decreases</a:t>
            </a:r>
          </a:p>
          <a:p>
            <a:r>
              <a:rPr lang="en-US" dirty="0" smtClean="0">
                <a:solidFill>
                  <a:srgbClr val="FFFF00"/>
                </a:solidFill>
              </a:rPr>
              <a:t>Other options were</a:t>
            </a:r>
            <a:endParaRPr lang="en-US" dirty="0">
              <a:solidFill>
                <a:srgbClr val="FFFF00"/>
              </a:solidFill>
            </a:endParaRPr>
          </a:p>
          <a:p>
            <a:pPr lvl="1"/>
            <a:r>
              <a:rPr lang="en-US" dirty="0">
                <a:solidFill>
                  <a:srgbClr val="FFFF00"/>
                </a:solidFill>
              </a:rPr>
              <a:t>-parasite drag decreases</a:t>
            </a:r>
          </a:p>
          <a:p>
            <a:pPr lvl="1"/>
            <a:r>
              <a:rPr lang="en-US" dirty="0">
                <a:solidFill>
                  <a:srgbClr val="FFFF00"/>
                </a:solidFill>
              </a:rPr>
              <a:t>-Total drag = 0.</a:t>
            </a:r>
          </a:p>
          <a:p>
            <a:pPr lvl="1"/>
            <a:r>
              <a:rPr lang="en-US" dirty="0" smtClean="0">
                <a:solidFill>
                  <a:srgbClr val="FFFF00"/>
                </a:solidFill>
              </a:rPr>
              <a:t>- </a:t>
            </a:r>
            <a:r>
              <a:rPr lang="en-US" dirty="0">
                <a:solidFill>
                  <a:srgbClr val="FFFF00"/>
                </a:solidFill>
              </a:rPr>
              <a:t>Total drag unchanged.</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4884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rPr>
              <a:t>*On landing rollout what most affects the required energy absorption of the Aircraft’s brakes</a:t>
            </a:r>
            <a:r>
              <a:rPr lang="en-US" sz="3200" dirty="0" smtClean="0">
                <a:solidFill>
                  <a:srgbClr val="FFFF00"/>
                </a:solidFill>
              </a:rPr>
              <a:t>?</a:t>
            </a:r>
            <a:endParaRPr lang="en-US" sz="3200" dirty="0">
              <a:solidFill>
                <a:srgbClr val="FFFF00"/>
              </a:solidFill>
            </a:endParaRPr>
          </a:p>
        </p:txBody>
      </p:sp>
      <p:sp>
        <p:nvSpPr>
          <p:cNvPr id="3" name="Content Placeholder 2"/>
          <p:cNvSpPr>
            <a:spLocks noGrp="1"/>
          </p:cNvSpPr>
          <p:nvPr>
            <p:ph idx="1"/>
          </p:nvPr>
        </p:nvSpPr>
        <p:spPr>
          <a:xfrm>
            <a:off x="1108125" y="2229379"/>
            <a:ext cx="10233800" cy="4351338"/>
          </a:xfrm>
        </p:spPr>
        <p:txBody>
          <a:bodyPr anchor="t"/>
          <a:lstStyle/>
          <a:p>
            <a:r>
              <a:rPr lang="en-US" dirty="0">
                <a:solidFill>
                  <a:srgbClr val="FFFF00"/>
                </a:solidFill>
              </a:rPr>
              <a:t>-Landing speed.</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3071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Which of the following control inputs is NOT an acceptable way to turn a transport category A/C?</a:t>
            </a:r>
          </a:p>
        </p:txBody>
      </p:sp>
      <p:sp>
        <p:nvSpPr>
          <p:cNvPr id="3" name="Content Placeholder 2"/>
          <p:cNvSpPr>
            <a:spLocks noGrp="1"/>
          </p:cNvSpPr>
          <p:nvPr>
            <p:ph idx="1"/>
          </p:nvPr>
        </p:nvSpPr>
        <p:spPr>
          <a:xfrm>
            <a:off x="1108125" y="2229379"/>
            <a:ext cx="10233800" cy="4351338"/>
          </a:xfrm>
        </p:spPr>
        <p:txBody>
          <a:bodyPr anchor="t"/>
          <a:lstStyle/>
          <a:p>
            <a:r>
              <a:rPr lang="en-US" dirty="0"/>
              <a:t>-with rudder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7539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rPr>
              <a:t>*Climbing from 15k to FL300 at max endurance (L/D max) which of the following is </a:t>
            </a:r>
            <a:r>
              <a:rPr lang="en-US" sz="3200" dirty="0" smtClean="0">
                <a:solidFill>
                  <a:srgbClr val="FFFF00"/>
                </a:solidFill>
              </a:rPr>
              <a:t>true?</a:t>
            </a:r>
            <a:endParaRPr lang="en-US" sz="3200" dirty="0">
              <a:solidFill>
                <a:srgbClr val="FFFF00"/>
              </a:solidFill>
            </a:endParaRPr>
          </a:p>
        </p:txBody>
      </p:sp>
      <p:sp>
        <p:nvSpPr>
          <p:cNvPr id="3" name="Content Placeholder 2"/>
          <p:cNvSpPr>
            <a:spLocks noGrp="1"/>
          </p:cNvSpPr>
          <p:nvPr>
            <p:ph idx="1"/>
          </p:nvPr>
        </p:nvSpPr>
        <p:spPr>
          <a:xfrm>
            <a:off x="1108125" y="2229379"/>
            <a:ext cx="10233800" cy="4351338"/>
          </a:xfrm>
        </p:spPr>
        <p:txBody>
          <a:bodyPr anchor="t"/>
          <a:lstStyle/>
          <a:p>
            <a:r>
              <a:rPr lang="en-US" dirty="0">
                <a:solidFill>
                  <a:srgbClr val="FFFF00"/>
                </a:solidFill>
              </a:rPr>
              <a:t>-AOA and IAS will essentially remain the same and TAS will increase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436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--You </a:t>
            </a:r>
            <a:r>
              <a:rPr lang="en-US" sz="3200" dirty="0"/>
              <a:t>are taking off RWY 09 with the winds 360 degrees at 15kts. The runway magnetic heading is 092 degrees, actual aircraft heading on the RWY is 088 degrees. What heading do you fly if told to fly runway heading? </a:t>
            </a:r>
          </a:p>
        </p:txBody>
      </p:sp>
      <p:sp>
        <p:nvSpPr>
          <p:cNvPr id="3" name="Content Placeholder 2"/>
          <p:cNvSpPr>
            <a:spLocks noGrp="1"/>
          </p:cNvSpPr>
          <p:nvPr>
            <p:ph idx="1"/>
          </p:nvPr>
        </p:nvSpPr>
        <p:spPr>
          <a:xfrm>
            <a:off x="1108125" y="2229379"/>
            <a:ext cx="10233800" cy="4351338"/>
          </a:xfrm>
        </p:spPr>
        <p:txBody>
          <a:bodyPr anchor="t"/>
          <a:lstStyle/>
          <a:p>
            <a:r>
              <a:rPr lang="en-US" i="1" dirty="0"/>
              <a:t>092 degrees.  </a:t>
            </a:r>
            <a:endParaRPr lang="en-US" dirty="0"/>
          </a:p>
          <a:p>
            <a:pPr lvl="1"/>
            <a:r>
              <a:rPr lang="en-US" dirty="0" smtClean="0"/>
              <a:t>The </a:t>
            </a:r>
            <a:r>
              <a:rPr lang="en-US" dirty="0"/>
              <a:t>magnetic direction that corresponds with the runway centerline extended, not the painted runway number. When cleared to "fly or maintain runway heading," pilots are expected to fly or maintain the heading that corresponds with the extended centerline of the departure runway. Drift correction shall not be applied; e.g., Runway 4, actual magnetic heading of the runway centerline 044, fly 044. (FAA Pilot/Controller Glossary</a:t>
            </a:r>
            <a:r>
              <a:rPr lang="en-US" dirty="0" smtClean="0"/>
              <a: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1200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--On climb out there is no cabin pressure differential, what is the problem</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Pressure </a:t>
            </a:r>
            <a:r>
              <a:rPr lang="en-US" i="1" dirty="0"/>
              <a:t>vessel failed to pressurize.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9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rPr>
              <a:t>Where does boundary layer separation occur on a wing</a:t>
            </a:r>
            <a:r>
              <a:rPr lang="en-US" sz="3200" dirty="0" smtClean="0">
                <a:solidFill>
                  <a:srgbClr val="FFFF00"/>
                </a:solidFill>
              </a:rPr>
              <a:t>?</a:t>
            </a:r>
            <a:endParaRPr lang="en-US" sz="3200" dirty="0">
              <a:solidFill>
                <a:srgbClr val="FFFF00"/>
              </a:solidFill>
            </a:endParaRPr>
          </a:p>
        </p:txBody>
      </p:sp>
      <p:sp>
        <p:nvSpPr>
          <p:cNvPr id="3" name="Content Placeholder 2"/>
          <p:cNvSpPr>
            <a:spLocks noGrp="1"/>
          </p:cNvSpPr>
          <p:nvPr>
            <p:ph idx="1"/>
          </p:nvPr>
        </p:nvSpPr>
        <p:spPr>
          <a:xfrm>
            <a:off x="1108125" y="2229379"/>
            <a:ext cx="10233800" cy="4351338"/>
          </a:xfrm>
        </p:spPr>
        <p:txBody>
          <a:bodyPr anchor="t"/>
          <a:lstStyle/>
          <a:p>
            <a:r>
              <a:rPr lang="en-US" dirty="0" smtClean="0">
                <a:solidFill>
                  <a:srgbClr val="FFFF00"/>
                </a:solidFill>
              </a:rPr>
              <a:t>-Trailing edge</a:t>
            </a:r>
          </a:p>
          <a:p>
            <a:pPr lvl="1"/>
            <a:r>
              <a:rPr lang="en-US" dirty="0" smtClean="0">
                <a:solidFill>
                  <a:srgbClr val="FFFF00"/>
                </a:solidFill>
              </a:rPr>
              <a:t>(ANA p. 56)</a:t>
            </a:r>
            <a:endParaRPr lang="en-US" dirty="0">
              <a:solidFill>
                <a:srgbClr val="FFFF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712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rPr>
              <a:t>If you’re designing a engine, what is the advantage of Axial Flow vs. Centrifugal flow?</a:t>
            </a:r>
          </a:p>
        </p:txBody>
      </p:sp>
      <p:sp>
        <p:nvSpPr>
          <p:cNvPr id="3" name="Content Placeholder 2"/>
          <p:cNvSpPr>
            <a:spLocks noGrp="1"/>
          </p:cNvSpPr>
          <p:nvPr>
            <p:ph idx="1"/>
          </p:nvPr>
        </p:nvSpPr>
        <p:spPr>
          <a:xfrm>
            <a:off x="1108125" y="2229379"/>
            <a:ext cx="10233800" cy="4351338"/>
          </a:xfrm>
        </p:spPr>
        <p:txBody>
          <a:bodyPr anchor="t"/>
          <a:lstStyle/>
          <a:p>
            <a:r>
              <a:rPr lang="en-US" dirty="0">
                <a:solidFill>
                  <a:srgbClr val="FFFF00"/>
                </a:solidFill>
              </a:rPr>
              <a:t>-Higher compression and higher </a:t>
            </a:r>
            <a:r>
              <a:rPr lang="en-US" dirty="0" err="1">
                <a:solidFill>
                  <a:srgbClr val="FFFF00"/>
                </a:solidFill>
              </a:rPr>
              <a:t>effeciencies</a:t>
            </a:r>
            <a:r>
              <a:rPr lang="en-US" dirty="0" smtClean="0">
                <a:solidFill>
                  <a:srgbClr val="FFFF00"/>
                </a:solidFill>
              </a:rPr>
              <a:t>.</a:t>
            </a:r>
          </a:p>
          <a:p>
            <a:pPr lvl="1"/>
            <a:r>
              <a:rPr lang="en-US" dirty="0" smtClean="0">
                <a:solidFill>
                  <a:srgbClr val="FFFF00"/>
                </a:solidFill>
              </a:rPr>
              <a:t>(ANA p. 111)</a:t>
            </a:r>
            <a:endParaRPr lang="en-US" dirty="0">
              <a:solidFill>
                <a:srgbClr val="FFFF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067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rPr>
              <a:t>Flying an approach to </a:t>
            </a:r>
            <a:r>
              <a:rPr lang="en-US" sz="3200" dirty="0" err="1">
                <a:solidFill>
                  <a:srgbClr val="FFFF00"/>
                </a:solidFill>
              </a:rPr>
              <a:t>rwy</a:t>
            </a:r>
            <a:r>
              <a:rPr lang="en-US" sz="3200" dirty="0">
                <a:solidFill>
                  <a:srgbClr val="FFFF00"/>
                </a:solidFill>
              </a:rPr>
              <a:t> 18, circle to land </a:t>
            </a:r>
            <a:r>
              <a:rPr lang="en-US" sz="3200" dirty="0" err="1">
                <a:solidFill>
                  <a:srgbClr val="FFFF00"/>
                </a:solidFill>
              </a:rPr>
              <a:t>rwy</a:t>
            </a:r>
            <a:r>
              <a:rPr lang="en-US" sz="3200" dirty="0">
                <a:solidFill>
                  <a:srgbClr val="FFFF00"/>
                </a:solidFill>
              </a:rPr>
              <a:t> 7.  When can  you descend below the MDA?</a:t>
            </a:r>
          </a:p>
        </p:txBody>
      </p:sp>
      <p:sp>
        <p:nvSpPr>
          <p:cNvPr id="3" name="Content Placeholder 2"/>
          <p:cNvSpPr>
            <a:spLocks noGrp="1"/>
          </p:cNvSpPr>
          <p:nvPr>
            <p:ph idx="1"/>
          </p:nvPr>
        </p:nvSpPr>
        <p:spPr>
          <a:xfrm>
            <a:off x="1108125" y="2229379"/>
            <a:ext cx="10233800" cy="4351338"/>
          </a:xfrm>
        </p:spPr>
        <p:txBody>
          <a:bodyPr anchor="t"/>
          <a:lstStyle/>
          <a:p>
            <a:r>
              <a:rPr lang="en-US" dirty="0">
                <a:solidFill>
                  <a:srgbClr val="FFFF00"/>
                </a:solidFill>
              </a:rPr>
              <a:t>-When you have </a:t>
            </a:r>
            <a:r>
              <a:rPr lang="en-US" dirty="0" err="1">
                <a:solidFill>
                  <a:srgbClr val="FFFF00"/>
                </a:solidFill>
              </a:rPr>
              <a:t>rwy</a:t>
            </a:r>
            <a:r>
              <a:rPr lang="en-US" dirty="0">
                <a:solidFill>
                  <a:srgbClr val="FFFF00"/>
                </a:solidFill>
              </a:rPr>
              <a:t> 7 in sight and can make a normal descent to land on </a:t>
            </a:r>
            <a:r>
              <a:rPr lang="en-US" dirty="0" err="1">
                <a:solidFill>
                  <a:srgbClr val="FFFF00"/>
                </a:solidFill>
              </a:rPr>
              <a:t>rwy</a:t>
            </a:r>
            <a:r>
              <a:rPr lang="en-US" dirty="0">
                <a:solidFill>
                  <a:srgbClr val="FFFF00"/>
                </a:solidFill>
              </a:rPr>
              <a:t> 7.</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946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Each .1 inch of pressure change is equal to</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-100 </a:t>
            </a:r>
            <a:r>
              <a:rPr lang="en-US" dirty="0" err="1"/>
              <a:t>ft</a:t>
            </a:r>
            <a:r>
              <a:rPr lang="en-US" dirty="0"/>
              <a:t> (others: 10 </a:t>
            </a:r>
            <a:r>
              <a:rPr lang="en-US" dirty="0" err="1"/>
              <a:t>ft</a:t>
            </a:r>
            <a:r>
              <a:rPr lang="en-US" dirty="0"/>
              <a:t>, 1000 </a:t>
            </a:r>
            <a:r>
              <a:rPr lang="en-US" dirty="0" err="1"/>
              <a:t>ft</a:t>
            </a:r>
            <a:r>
              <a:rPr lang="en-US" dirty="0"/>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50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92D050"/>
                </a:solidFill>
              </a:rPr>
              <a:t>You are cleared to taxi to R/W22 via XYZ.  Taxiway X crosses R/W 9; Taxiway Y crosses R/W 22.  Where would you hold short</a:t>
            </a:r>
            <a:r>
              <a:rPr lang="en-US" sz="3200" dirty="0" smtClean="0">
                <a:solidFill>
                  <a:srgbClr val="92D050"/>
                </a:solidFill>
              </a:rPr>
              <a:t>?</a:t>
            </a:r>
            <a:endParaRPr lang="en-US" sz="3200" dirty="0">
              <a:solidFill>
                <a:srgbClr val="92D050"/>
              </a:solidFill>
            </a:endParaRPr>
          </a:p>
        </p:txBody>
      </p:sp>
      <p:sp>
        <p:nvSpPr>
          <p:cNvPr id="3" name="Content Placeholder 2"/>
          <p:cNvSpPr>
            <a:spLocks noGrp="1"/>
          </p:cNvSpPr>
          <p:nvPr>
            <p:ph idx="1"/>
          </p:nvPr>
        </p:nvSpPr>
        <p:spPr>
          <a:xfrm>
            <a:off x="1108125" y="2229379"/>
            <a:ext cx="10233800" cy="4351338"/>
          </a:xfrm>
        </p:spPr>
        <p:txBody>
          <a:bodyPr anchor="t">
            <a:normAutofit lnSpcReduction="10000"/>
          </a:bodyPr>
          <a:lstStyle/>
          <a:p>
            <a:r>
              <a:rPr lang="en-US" dirty="0">
                <a:solidFill>
                  <a:srgbClr val="92D050"/>
                </a:solidFill>
              </a:rPr>
              <a:t>a.  Taxiway X at Runway 9</a:t>
            </a:r>
          </a:p>
          <a:p>
            <a:r>
              <a:rPr lang="en-US" dirty="0">
                <a:solidFill>
                  <a:srgbClr val="92D050"/>
                </a:solidFill>
              </a:rPr>
              <a:t>b.  Line-up and wait on R/W 22</a:t>
            </a:r>
          </a:p>
          <a:p>
            <a:r>
              <a:rPr lang="en-US" dirty="0">
                <a:solidFill>
                  <a:srgbClr val="92D050"/>
                </a:solidFill>
              </a:rPr>
              <a:t>c.  Taxiway Y at R/W 22</a:t>
            </a:r>
          </a:p>
          <a:p>
            <a:r>
              <a:rPr lang="en-US" dirty="0">
                <a:solidFill>
                  <a:srgbClr val="92D050"/>
                </a:solidFill>
              </a:rPr>
              <a:t>d.  Taxiway Z at R/W </a:t>
            </a:r>
            <a:r>
              <a:rPr lang="en-US" dirty="0" smtClean="0">
                <a:solidFill>
                  <a:srgbClr val="92D050"/>
                </a:solidFill>
              </a:rPr>
              <a:t>22</a:t>
            </a:r>
          </a:p>
          <a:p>
            <a:r>
              <a:rPr lang="en-US" dirty="0" smtClean="0">
                <a:solidFill>
                  <a:srgbClr val="92D050"/>
                </a:solidFill>
              </a:rPr>
              <a:t>- (</a:t>
            </a:r>
            <a:r>
              <a:rPr lang="en-US" dirty="0">
                <a:solidFill>
                  <a:srgbClr val="92D050"/>
                </a:solidFill>
              </a:rPr>
              <a:t>I put c.)</a:t>
            </a:r>
          </a:p>
          <a:p>
            <a:r>
              <a:rPr lang="en-US" dirty="0" smtClean="0">
                <a:solidFill>
                  <a:srgbClr val="7030A0"/>
                </a:solidFill>
                <a:effectLst>
                  <a:outerShdw blurRad="38100" dist="38100" dir="2700000" algn="tl">
                    <a:srgbClr val="000000">
                      <a:alpha val="43137"/>
                    </a:srgbClr>
                  </a:outerShdw>
                </a:effectLst>
              </a:rPr>
              <a:t>(Here’s the problem with this one: “Old school” was cleared to cross any intersecting runways, which would put you on Taxiway Y at 22; under the current rules, you need a clearance to cross all runways, so it would be Taxiway X at 9. Has Delta updated their question bank to reflect the change? Tough call.)</a:t>
            </a:r>
          </a:p>
          <a:p>
            <a:endParaRPr lang="en-US" dirty="0">
              <a:solidFill>
                <a:srgbClr val="92D05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621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92D050"/>
                </a:solidFill>
              </a:rPr>
              <a:t>You are arcing left around the ATL VORTAC.  The winds are strong from the right side of your airplane.  Where would you put the head of the needle?</a:t>
            </a:r>
          </a:p>
        </p:txBody>
      </p:sp>
      <p:sp>
        <p:nvSpPr>
          <p:cNvPr id="3" name="Content Placeholder 2"/>
          <p:cNvSpPr>
            <a:spLocks noGrp="1"/>
          </p:cNvSpPr>
          <p:nvPr>
            <p:ph idx="1"/>
          </p:nvPr>
        </p:nvSpPr>
        <p:spPr>
          <a:xfrm>
            <a:off x="1108125" y="2229379"/>
            <a:ext cx="10233800" cy="4351338"/>
          </a:xfrm>
        </p:spPr>
        <p:txBody>
          <a:bodyPr anchor="t"/>
          <a:lstStyle/>
          <a:p>
            <a:r>
              <a:rPr lang="en-US" dirty="0">
                <a:solidFill>
                  <a:srgbClr val="92D050"/>
                </a:solidFill>
              </a:rPr>
              <a:t>(I put behind the </a:t>
            </a:r>
            <a:r>
              <a:rPr lang="en-US" dirty="0" smtClean="0">
                <a:solidFill>
                  <a:srgbClr val="92D050"/>
                </a:solidFill>
              </a:rPr>
              <a:t>wing line)</a:t>
            </a:r>
          </a:p>
          <a:p>
            <a:r>
              <a:rPr lang="en-US" dirty="0" smtClean="0">
                <a:solidFill>
                  <a:srgbClr val="7030A0"/>
                </a:solidFill>
              </a:rPr>
              <a:t>- Behind the wing line seemed to be the best answer. </a:t>
            </a:r>
            <a:endParaRPr lang="en-US" dirty="0">
              <a:solidFill>
                <a:srgbClr val="7030A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31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92D050"/>
                </a:solidFill>
              </a:rPr>
              <a:t>SLC elevation is 5200MSL.  You are at 7000MSL.  When do you start a descent to maintain a 3deg glideslope?</a:t>
            </a:r>
          </a:p>
        </p:txBody>
      </p:sp>
      <p:sp>
        <p:nvSpPr>
          <p:cNvPr id="3" name="Content Placeholder 2"/>
          <p:cNvSpPr>
            <a:spLocks noGrp="1"/>
          </p:cNvSpPr>
          <p:nvPr>
            <p:ph idx="1"/>
          </p:nvPr>
        </p:nvSpPr>
        <p:spPr>
          <a:xfrm>
            <a:off x="1108125" y="2229379"/>
            <a:ext cx="10233800" cy="4351338"/>
          </a:xfrm>
        </p:spPr>
        <p:txBody>
          <a:bodyPr anchor="t"/>
          <a:lstStyle/>
          <a:p>
            <a:r>
              <a:rPr lang="en-US" dirty="0">
                <a:solidFill>
                  <a:srgbClr val="92D050"/>
                </a:solidFill>
              </a:rPr>
              <a:t> (I used 1 mile = 300’; 1800’ / 300’ = 6 miles)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4110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92D050"/>
                </a:solidFill>
              </a:rPr>
              <a:t>You are south of XYZ VORTAC tracking inbound at FL360.  You are cleared to cross XYZ at the 360 radial, 10 DME at 10000 MSL.  At what DME do you start your descent?</a:t>
            </a:r>
          </a:p>
        </p:txBody>
      </p:sp>
      <p:sp>
        <p:nvSpPr>
          <p:cNvPr id="3" name="Content Placeholder 2"/>
          <p:cNvSpPr>
            <a:spLocks noGrp="1"/>
          </p:cNvSpPr>
          <p:nvPr>
            <p:ph idx="1"/>
          </p:nvPr>
        </p:nvSpPr>
        <p:spPr>
          <a:xfrm>
            <a:off x="1108125" y="2229379"/>
            <a:ext cx="10233800" cy="4351338"/>
          </a:xfrm>
        </p:spPr>
        <p:txBody>
          <a:bodyPr anchor="t"/>
          <a:lstStyle/>
          <a:p>
            <a:r>
              <a:rPr lang="en-US" dirty="0">
                <a:solidFill>
                  <a:srgbClr val="92D050"/>
                </a:solidFill>
              </a:rPr>
              <a:t> (Don’t get distracted by an answer that has you crossing south of the XYZ VORTAC at 10K)  similar question but added 3 </a:t>
            </a:r>
            <a:r>
              <a:rPr lang="en-US" dirty="0" err="1">
                <a:solidFill>
                  <a:srgbClr val="92D050"/>
                </a:solidFill>
              </a:rPr>
              <a:t>deg</a:t>
            </a:r>
            <a:r>
              <a:rPr lang="en-US" dirty="0">
                <a:solidFill>
                  <a:srgbClr val="92D050"/>
                </a:solidFill>
              </a:rPr>
              <a:t> glide descent, .5M airspeed</a:t>
            </a:r>
            <a:r>
              <a:rPr lang="en-US" dirty="0" smtClean="0">
                <a:solidFill>
                  <a:srgbClr val="92D050"/>
                </a:solidFill>
              </a:rPr>
              <a:t>.</a:t>
            </a:r>
          </a:p>
          <a:p>
            <a:r>
              <a:rPr lang="en-US" dirty="0" smtClean="0">
                <a:solidFill>
                  <a:schemeClr val="accent2">
                    <a:lumMod val="75000"/>
                  </a:schemeClr>
                </a:solidFill>
              </a:rPr>
              <a:t>Missing Information? What is my airspeed, what is my ROD? </a:t>
            </a:r>
            <a:endParaRPr lang="en-US" dirty="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535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92D050"/>
                </a:solidFill>
              </a:rPr>
              <a:t>You are approaching Top of Descent.  You forget to plug headwinds into the FMS.  Where is your actual Top of Descent?</a:t>
            </a:r>
          </a:p>
        </p:txBody>
      </p:sp>
      <p:sp>
        <p:nvSpPr>
          <p:cNvPr id="3" name="Content Placeholder 2"/>
          <p:cNvSpPr>
            <a:spLocks noGrp="1"/>
          </p:cNvSpPr>
          <p:nvPr>
            <p:ph idx="1"/>
          </p:nvPr>
        </p:nvSpPr>
        <p:spPr>
          <a:xfrm>
            <a:off x="1108125" y="2229379"/>
            <a:ext cx="10233800" cy="4351338"/>
          </a:xfrm>
        </p:spPr>
        <p:txBody>
          <a:bodyPr anchor="t"/>
          <a:lstStyle/>
          <a:p>
            <a:r>
              <a:rPr lang="en-US" dirty="0">
                <a:solidFill>
                  <a:srgbClr val="92D050"/>
                </a:solidFill>
              </a:rPr>
              <a:t> (I used True Virgins Make Dull Companions, Add Whiskey</a:t>
            </a:r>
            <a:r>
              <a:rPr lang="en-US" dirty="0" smtClean="0">
                <a:solidFill>
                  <a:srgbClr val="92D050"/>
                </a:solidFill>
              </a:rPr>
              <a:t>)</a:t>
            </a:r>
          </a:p>
          <a:p>
            <a:r>
              <a:rPr lang="en-US" dirty="0" smtClean="0">
                <a:solidFill>
                  <a:srgbClr val="7030A0"/>
                </a:solidFill>
              </a:rPr>
              <a:t>Further from you</a:t>
            </a:r>
          </a:p>
          <a:p>
            <a:endParaRPr lang="en-US" dirty="0">
              <a:solidFill>
                <a:srgbClr val="7030A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064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C00000"/>
                </a:solidFill>
              </a:rPr>
              <a:t>Your tracking towards XZY VOR on the 240 inbound heading 240 @ 12k.  Winds 340/30 @ 12k.  ATC tells you to hold on the 120-R, southeast, non-standard.  Which way do you turn?</a:t>
            </a:r>
          </a:p>
        </p:txBody>
      </p:sp>
      <p:sp>
        <p:nvSpPr>
          <p:cNvPr id="3" name="Content Placeholder 2"/>
          <p:cNvSpPr>
            <a:spLocks noGrp="1"/>
          </p:cNvSpPr>
          <p:nvPr>
            <p:ph idx="1"/>
          </p:nvPr>
        </p:nvSpPr>
        <p:spPr>
          <a:xfrm>
            <a:off x="1108125" y="2229379"/>
            <a:ext cx="10233800" cy="4351338"/>
          </a:xfrm>
        </p:spPr>
        <p:txBody>
          <a:bodyPr anchor="t"/>
          <a:lstStyle/>
          <a:p>
            <a:r>
              <a:rPr lang="en-US" dirty="0" err="1">
                <a:solidFill>
                  <a:srgbClr val="C00000"/>
                </a:solidFill>
              </a:rPr>
              <a:t>Ans</a:t>
            </a:r>
            <a:r>
              <a:rPr lang="en-US" dirty="0">
                <a:solidFill>
                  <a:srgbClr val="C00000"/>
                </a:solidFill>
              </a:rPr>
              <a:t> were: </a:t>
            </a:r>
            <a:r>
              <a:rPr lang="en-US" dirty="0" err="1">
                <a:solidFill>
                  <a:srgbClr val="C00000"/>
                </a:solidFill>
              </a:rPr>
              <a:t>rt</a:t>
            </a:r>
            <a:r>
              <a:rPr lang="en-US" dirty="0">
                <a:solidFill>
                  <a:srgbClr val="C00000"/>
                </a:solidFill>
              </a:rPr>
              <a:t> 090, </a:t>
            </a:r>
            <a:r>
              <a:rPr lang="en-US" dirty="0" err="1">
                <a:solidFill>
                  <a:srgbClr val="C00000"/>
                </a:solidFill>
              </a:rPr>
              <a:t>rt</a:t>
            </a:r>
            <a:r>
              <a:rPr lang="en-US" dirty="0">
                <a:solidFill>
                  <a:srgbClr val="C00000"/>
                </a:solidFill>
              </a:rPr>
              <a:t> 120, </a:t>
            </a:r>
            <a:r>
              <a:rPr lang="en-US" dirty="0" err="1">
                <a:solidFill>
                  <a:srgbClr val="C00000"/>
                </a:solidFill>
              </a:rPr>
              <a:t>lt</a:t>
            </a:r>
            <a:r>
              <a:rPr lang="en-US" dirty="0">
                <a:solidFill>
                  <a:srgbClr val="C00000"/>
                </a:solidFill>
              </a:rPr>
              <a:t> 090, </a:t>
            </a:r>
            <a:r>
              <a:rPr lang="en-US" dirty="0" err="1">
                <a:solidFill>
                  <a:srgbClr val="C00000"/>
                </a:solidFill>
              </a:rPr>
              <a:t>lt</a:t>
            </a:r>
            <a:r>
              <a:rPr lang="en-US" dirty="0">
                <a:solidFill>
                  <a:srgbClr val="C00000"/>
                </a:solidFill>
              </a:rPr>
              <a:t> 120.  </a:t>
            </a:r>
            <a:endParaRPr lang="en-US" dirty="0" smtClean="0">
              <a:solidFill>
                <a:srgbClr val="C00000"/>
              </a:solidFill>
            </a:endParaRPr>
          </a:p>
          <a:p>
            <a:pPr lvl="1"/>
            <a:r>
              <a:rPr lang="en-US" dirty="0" smtClean="0">
                <a:solidFill>
                  <a:srgbClr val="C00000"/>
                </a:solidFill>
              </a:rPr>
              <a:t>I </a:t>
            </a:r>
            <a:r>
              <a:rPr lang="en-US" dirty="0">
                <a:solidFill>
                  <a:srgbClr val="C00000"/>
                </a:solidFill>
              </a:rPr>
              <a:t>guessed left 120, seemed the most accurate</a:t>
            </a:r>
            <a:r>
              <a:rPr lang="en-US" dirty="0" smtClean="0">
                <a:solidFill>
                  <a:srgbClr val="C00000"/>
                </a:solidFill>
              </a:rPr>
              <a:t>.</a:t>
            </a:r>
          </a:p>
          <a:p>
            <a:r>
              <a:rPr lang="en-US" dirty="0" smtClean="0">
                <a:solidFill>
                  <a:srgbClr val="7030A0"/>
                </a:solidFill>
              </a:rPr>
              <a:t>Don’t get distracted by an answer that has you crossing south of the XYZ VORTAC at 10K</a:t>
            </a:r>
            <a:endParaRPr lang="en-US" dirty="0">
              <a:solidFill>
                <a:srgbClr val="7030A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7501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--Why does a tailwind increase takeoff distance? </a:t>
            </a:r>
          </a:p>
        </p:txBody>
      </p:sp>
      <p:sp>
        <p:nvSpPr>
          <p:cNvPr id="3" name="Content Placeholder 2"/>
          <p:cNvSpPr>
            <a:spLocks noGrp="1"/>
          </p:cNvSpPr>
          <p:nvPr>
            <p:ph idx="1"/>
          </p:nvPr>
        </p:nvSpPr>
        <p:spPr>
          <a:xfrm>
            <a:off x="1108125" y="2229379"/>
            <a:ext cx="10233800" cy="4351338"/>
          </a:xfrm>
        </p:spPr>
        <p:txBody>
          <a:bodyPr anchor="t"/>
          <a:lstStyle/>
          <a:p>
            <a:r>
              <a:rPr lang="en-US" i="1" dirty="0"/>
              <a:t>The same IAS is required for takeoff, therefore a tailwind increases the groundspeed required to reach that IAS, which increases the takeoff distance.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6244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C00000"/>
                </a:solidFill>
              </a:rPr>
              <a:t>A question about the effects of increasing wing sweep…but forgot what the 2 effects were</a:t>
            </a:r>
            <a:r>
              <a:rPr lang="en-US" sz="3200" dirty="0" smtClean="0">
                <a:solidFill>
                  <a:srgbClr val="C00000"/>
                </a:solidFill>
              </a:rPr>
              <a:t>.</a:t>
            </a:r>
            <a:endParaRPr lang="en-US" sz="3200" dirty="0">
              <a:solidFill>
                <a:srgbClr val="C00000"/>
              </a:solidFill>
            </a:endParaRPr>
          </a:p>
        </p:txBody>
      </p:sp>
      <p:sp>
        <p:nvSpPr>
          <p:cNvPr id="3" name="Content Placeholder 2"/>
          <p:cNvSpPr>
            <a:spLocks noGrp="1"/>
          </p:cNvSpPr>
          <p:nvPr>
            <p:ph idx="1"/>
          </p:nvPr>
        </p:nvSpPr>
        <p:spPr>
          <a:xfrm>
            <a:off x="1108125" y="2229379"/>
            <a:ext cx="10233800" cy="4351338"/>
          </a:xfrm>
        </p:spPr>
        <p:txBody>
          <a:bodyPr anchor="t"/>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92857135"/>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70C0"/>
                </a:solidFill>
              </a:rPr>
              <a:t>- * What causes the loud noise of a jet engine?</a:t>
            </a:r>
          </a:p>
        </p:txBody>
      </p:sp>
      <p:sp>
        <p:nvSpPr>
          <p:cNvPr id="3" name="Content Placeholder 2"/>
          <p:cNvSpPr>
            <a:spLocks noGrp="1"/>
          </p:cNvSpPr>
          <p:nvPr>
            <p:ph idx="1"/>
          </p:nvPr>
        </p:nvSpPr>
        <p:spPr>
          <a:xfrm>
            <a:off x="1108125" y="2229379"/>
            <a:ext cx="10233800" cy="4351338"/>
          </a:xfrm>
        </p:spPr>
        <p:txBody>
          <a:bodyPr anchor="t"/>
          <a:lstStyle/>
          <a:p>
            <a:r>
              <a:rPr lang="en-US" dirty="0" smtClean="0">
                <a:solidFill>
                  <a:srgbClr val="7030A0"/>
                </a:solidFill>
              </a:rPr>
              <a:t>- High </a:t>
            </a:r>
            <a:r>
              <a:rPr lang="en-US" u="sng" dirty="0" smtClean="0">
                <a:solidFill>
                  <a:srgbClr val="7030A0"/>
                </a:solidFill>
              </a:rPr>
              <a:t>velocity</a:t>
            </a:r>
            <a:r>
              <a:rPr lang="en-US" dirty="0" smtClean="0">
                <a:solidFill>
                  <a:srgbClr val="7030A0"/>
                </a:solidFill>
              </a:rPr>
              <a:t> of the exhaust gases mixing with the ambient air (the other was temperature of the exhaust gases)</a:t>
            </a:r>
            <a:endParaRPr lang="en-US" dirty="0">
              <a:solidFill>
                <a:srgbClr val="7030A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562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70C0"/>
                </a:solidFill>
              </a:rPr>
              <a:t>- Why does fuel burn out of the center tank </a:t>
            </a:r>
            <a:r>
              <a:rPr lang="en-US" sz="3200" dirty="0" smtClean="0">
                <a:solidFill>
                  <a:srgbClr val="0070C0"/>
                </a:solidFill>
              </a:rPr>
              <a:t>first?</a:t>
            </a:r>
            <a:endParaRPr lang="en-US" sz="3200" dirty="0">
              <a:solidFill>
                <a:srgbClr val="0070C0"/>
              </a:solidFill>
            </a:endParaRPr>
          </a:p>
        </p:txBody>
      </p:sp>
      <p:sp>
        <p:nvSpPr>
          <p:cNvPr id="3" name="Content Placeholder 2"/>
          <p:cNvSpPr>
            <a:spLocks noGrp="1"/>
          </p:cNvSpPr>
          <p:nvPr>
            <p:ph idx="1"/>
          </p:nvPr>
        </p:nvSpPr>
        <p:spPr>
          <a:xfrm>
            <a:off x="1108125" y="2229379"/>
            <a:ext cx="10233800" cy="4351338"/>
          </a:xfrm>
        </p:spPr>
        <p:txBody>
          <a:bodyPr anchor="t"/>
          <a:lstStyle/>
          <a:p>
            <a:r>
              <a:rPr lang="en-US" dirty="0">
                <a:solidFill>
                  <a:srgbClr val="0070C0"/>
                </a:solidFill>
              </a:rPr>
              <a:t>Reduces wing root loading</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647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70C0"/>
                </a:solidFill>
              </a:rPr>
              <a:t>- Winds are 340/28. RWY 1 in use.  What is your crosswind? </a:t>
            </a:r>
          </a:p>
        </p:txBody>
      </p:sp>
      <p:sp>
        <p:nvSpPr>
          <p:cNvPr id="3" name="Content Placeholder 2"/>
          <p:cNvSpPr>
            <a:spLocks noGrp="1"/>
          </p:cNvSpPr>
          <p:nvPr>
            <p:ph idx="1"/>
          </p:nvPr>
        </p:nvSpPr>
        <p:spPr>
          <a:xfrm>
            <a:off x="1108125" y="2229379"/>
            <a:ext cx="10233800" cy="4351338"/>
          </a:xfrm>
        </p:spPr>
        <p:txBody>
          <a:bodyPr anchor="t"/>
          <a:lstStyle/>
          <a:p>
            <a:r>
              <a:rPr lang="en-US" dirty="0" smtClean="0">
                <a:solidFill>
                  <a:srgbClr val="0070C0"/>
                </a:solidFill>
              </a:rPr>
              <a:t> 9, 14, 15, or 18?  Looked on the x-wind chart and came up with 14.</a:t>
            </a:r>
          </a:p>
          <a:p>
            <a:r>
              <a:rPr lang="en-US" dirty="0" smtClean="0">
                <a:solidFill>
                  <a:srgbClr val="7030A0"/>
                </a:solidFill>
              </a:rPr>
              <a:t>14 knots</a:t>
            </a:r>
            <a:endParaRPr lang="en-US" dirty="0">
              <a:solidFill>
                <a:srgbClr val="7030A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7596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70C0"/>
                </a:solidFill>
              </a:rPr>
              <a:t>- Load factor is defined as what? </a:t>
            </a:r>
          </a:p>
        </p:txBody>
      </p:sp>
      <p:sp>
        <p:nvSpPr>
          <p:cNvPr id="3" name="Content Placeholder 2"/>
          <p:cNvSpPr>
            <a:spLocks noGrp="1"/>
          </p:cNvSpPr>
          <p:nvPr>
            <p:ph idx="1"/>
          </p:nvPr>
        </p:nvSpPr>
        <p:spPr>
          <a:xfrm>
            <a:off x="1108125" y="2229379"/>
            <a:ext cx="10233800" cy="4351338"/>
          </a:xfrm>
        </p:spPr>
        <p:txBody>
          <a:bodyPr anchor="t"/>
          <a:lstStyle/>
          <a:p>
            <a:r>
              <a:rPr lang="en-US" dirty="0">
                <a:solidFill>
                  <a:srgbClr val="0070C0"/>
                </a:solidFill>
              </a:rPr>
              <a:t>Lift over </a:t>
            </a:r>
            <a:r>
              <a:rPr lang="en-US" dirty="0" smtClean="0">
                <a:solidFill>
                  <a:srgbClr val="0070C0"/>
                </a:solidFill>
              </a:rPr>
              <a:t>weight</a:t>
            </a:r>
          </a:p>
          <a:p>
            <a:pPr lvl="1"/>
            <a:r>
              <a:rPr lang="en-US" dirty="0" smtClean="0">
                <a:solidFill>
                  <a:srgbClr val="0070C0"/>
                </a:solidFill>
              </a:rPr>
              <a:t>(n=L/W) </a:t>
            </a:r>
          </a:p>
          <a:p>
            <a:pPr lvl="1"/>
            <a:r>
              <a:rPr lang="en-US" dirty="0" smtClean="0">
                <a:solidFill>
                  <a:srgbClr val="0070C0"/>
                </a:solidFill>
              </a:rPr>
              <a:t>(ANA p. 331)</a:t>
            </a:r>
            <a:endParaRPr lang="en-US" dirty="0">
              <a:solidFill>
                <a:srgbClr val="0070C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900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70C0"/>
                </a:solidFill>
              </a:rPr>
              <a:t>- Your left engine is out.  RWY 27 or 9 available.  Winds are 360/15.  Which runway do you use. </a:t>
            </a:r>
          </a:p>
        </p:txBody>
      </p:sp>
      <p:sp>
        <p:nvSpPr>
          <p:cNvPr id="3" name="Content Placeholder 2"/>
          <p:cNvSpPr>
            <a:spLocks noGrp="1"/>
          </p:cNvSpPr>
          <p:nvPr>
            <p:ph idx="1"/>
          </p:nvPr>
        </p:nvSpPr>
        <p:spPr>
          <a:xfrm>
            <a:off x="1108125" y="2229379"/>
            <a:ext cx="10233800" cy="4351338"/>
          </a:xfrm>
        </p:spPr>
        <p:txBody>
          <a:bodyPr anchor="t"/>
          <a:lstStyle/>
          <a:p>
            <a:r>
              <a:rPr lang="en-US" dirty="0" smtClean="0">
                <a:solidFill>
                  <a:srgbClr val="0070C0"/>
                </a:solidFill>
              </a:rPr>
              <a:t>Runway 27 </a:t>
            </a:r>
            <a:r>
              <a:rPr lang="en-US" dirty="0">
                <a:solidFill>
                  <a:srgbClr val="0070C0"/>
                </a:solidFill>
              </a:rPr>
              <a:t>(good engine into the wind).</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867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Questions from Delta Gouge 2 </a:t>
            </a:r>
            <a:br>
              <a:rPr lang="en-US" sz="3200" dirty="0" smtClean="0"/>
            </a:br>
            <a:r>
              <a:rPr lang="en-US" sz="3200" dirty="0" smtClean="0"/>
              <a:t>(update to Delta Gouge_1-2-3-4). </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 </a:t>
            </a:r>
            <a:r>
              <a:rPr lang="en-US" dirty="0" smtClean="0"/>
              <a:t>The questions on the following slides were not found in either VB Delta Gouge or Delta Gouge _1-2-3-4. </a:t>
            </a:r>
          </a:p>
          <a:p>
            <a:r>
              <a:rPr lang="en-US" dirty="0" smtClean="0"/>
              <a:t>Many questions had amplifying information for the same questions that were incorporated into the previous slides.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300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*Climbing at a constant Mach # what happens to TAS, IAS, and AOA?</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 </a:t>
            </a:r>
            <a:r>
              <a:rPr lang="en-US" dirty="0" smtClean="0"/>
              <a:t>-TAS decreases, IAS decreases and AOA increases.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380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are your concerns during a no flap landing?</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 </a:t>
            </a:r>
            <a:r>
              <a:rPr lang="en-US" dirty="0" smtClean="0"/>
              <a:t>-Faster IAS during the approach and less tail to ground clearance during landing.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9107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You have to descend 12,000’ in 20 miles, your speed is .7 Mach. What should your VSI be?	</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4200 FPM</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58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a:t>--</a:t>
            </a:r>
            <a:r>
              <a:rPr lang="en-US" sz="3200" dirty="0"/>
              <a:t>On a 3 degree glide slope at 700 FPM rate of descent, the head winds increase, what adjustment must be made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Reduce Rate of Descent (because groundspeed will decrease.) </a:t>
            </a:r>
            <a:endParaRPr lang="en-US" dirty="0"/>
          </a:p>
          <a:p>
            <a:pPr lvl="1"/>
            <a:r>
              <a:rPr lang="en-US" dirty="0" smtClean="0"/>
              <a:t>140KGS </a:t>
            </a:r>
            <a:r>
              <a:rPr lang="en-US" dirty="0"/>
              <a:t>= 700FPM, 20kt headwind reduces KGS to 120. 600FPM.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848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You have 9200 </a:t>
            </a:r>
            <a:r>
              <a:rPr lang="en-US" sz="3200" dirty="0" err="1" smtClean="0"/>
              <a:t>lbs</a:t>
            </a:r>
            <a:r>
              <a:rPr lang="en-US" sz="3200" dirty="0" smtClean="0"/>
              <a:t> of fuel in the left tank and 6000 </a:t>
            </a:r>
            <a:r>
              <a:rPr lang="en-US" sz="3200" dirty="0" err="1" smtClean="0"/>
              <a:t>lbs</a:t>
            </a:r>
            <a:r>
              <a:rPr lang="en-US" sz="3200" dirty="0" smtClean="0"/>
              <a:t> of fuel in the right tank. How do you balance your fuel load?</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Open the cross feed and turn off the fuel boost pumps on the right side.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1451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Compressor stall recovery should include:</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a:t>reduce fuel flow, lower AOA, reduce </a:t>
            </a:r>
            <a:r>
              <a:rPr lang="en-US" dirty="0" err="1"/>
              <a:t>slideslip</a:t>
            </a:r>
            <a:r>
              <a:rPr lang="en-US" dirty="0"/>
              <a:t>, and increase airspeed to improve inlet condition. Reduce altitude if a factor. </a:t>
            </a:r>
          </a:p>
          <a:p>
            <a:pPr lvl="1"/>
            <a:r>
              <a:rPr lang="en-US" dirty="0" smtClean="0"/>
              <a:t>(ANA p. 125)</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247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does the inverter do?</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Converts DC to AC</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722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Transport category aircraft electrical systems are:</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- 28 VDC</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511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*How can you determine the demand on an aircraft electrical system?</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a:t>
            </a:r>
            <a:r>
              <a:rPr lang="en-US" dirty="0" err="1" smtClean="0"/>
              <a:t>Killowatts</a:t>
            </a:r>
            <a:endParaRPr lang="en-US" dirty="0"/>
          </a:p>
          <a:p>
            <a:r>
              <a:rPr lang="en-US" dirty="0" smtClean="0"/>
              <a:t>Other options were:</a:t>
            </a:r>
          </a:p>
          <a:p>
            <a:pPr lvl="1"/>
            <a:r>
              <a:rPr lang="en-US" dirty="0" smtClean="0"/>
              <a:t>DC volts</a:t>
            </a:r>
          </a:p>
          <a:p>
            <a:pPr lvl="1"/>
            <a:r>
              <a:rPr lang="en-US" dirty="0" smtClean="0"/>
              <a:t>AC volts</a:t>
            </a:r>
          </a:p>
          <a:p>
            <a:pPr lvl="1"/>
            <a:r>
              <a:rPr lang="en-US" dirty="0" smtClean="0"/>
              <a:t>Something else which was NOT an ammeter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2009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During an engine start, you get normal N1 and N2 indications, but not EGT rise. What happened?</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Ignition failed.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050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You just leveled at 9000’ after an emergency descent due to a rapid decompression. Your cabin VSI now reads zero, and your cabin differential pressure is zero. This means:</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You still have no control over your cabin pressurization.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8874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*Which of the following is a good technique when landing on a wet runway?</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Avoid max reverse at high airspeeds to reduce aircraft swerve due to uncoordinated reverse deployment. </a:t>
            </a:r>
          </a:p>
          <a:p>
            <a:r>
              <a:rPr lang="en-US" dirty="0" smtClean="0"/>
              <a:t>Other options included:</a:t>
            </a:r>
          </a:p>
          <a:p>
            <a:pPr lvl="1"/>
            <a:r>
              <a:rPr lang="en-US" dirty="0" smtClean="0"/>
              <a:t>Landing lightly</a:t>
            </a:r>
          </a:p>
          <a:p>
            <a:pPr lvl="1"/>
            <a:r>
              <a:rPr lang="en-US" dirty="0" smtClean="0"/>
              <a:t>Use max braking at touchdown</a:t>
            </a:r>
          </a:p>
          <a:p>
            <a:pPr lvl="1"/>
            <a:r>
              <a:rPr lang="en-US" dirty="0" smtClean="0"/>
              <a:t>One other which was an obvious “no </a:t>
            </a:r>
            <a:r>
              <a:rPr lang="en-US" dirty="0" err="1" smtClean="0"/>
              <a:t>no</a:t>
            </a:r>
            <a:r>
              <a:rPr lang="en-US" dirty="0" smtClean="0"/>
              <a:t>” on a wet runway.</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530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Give a True Track and an easterly deviation, convert it into a Compass Heading. </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Add westerly deviation, subtract easterly. </a:t>
            </a:r>
          </a:p>
          <a:p>
            <a:pPr lvl="1"/>
            <a:r>
              <a:rPr lang="en-US" dirty="0" smtClean="0"/>
              <a:t>“East is least, West is best”</a:t>
            </a:r>
          </a:p>
          <a:p>
            <a:pPr lvl="1"/>
            <a:r>
              <a:rPr lang="en-US" dirty="0" smtClean="0"/>
              <a:t>“True virgins make dull companions, Add Whiskey”</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165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How far can you fly over water without a </a:t>
            </a:r>
            <a:r>
              <a:rPr lang="en-US" sz="3200" dirty="0" err="1" smtClean="0"/>
              <a:t>liferaft</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normAutofit fontScale="85000" lnSpcReduction="20000"/>
          </a:bodyPr>
          <a:lstStyle/>
          <a:p>
            <a:r>
              <a:rPr lang="en-US" dirty="0" smtClean="0"/>
              <a:t>- 92 miles </a:t>
            </a:r>
          </a:p>
          <a:p>
            <a:pPr lvl="1"/>
            <a:r>
              <a:rPr lang="en-US" dirty="0" smtClean="0">
                <a:solidFill>
                  <a:schemeClr val="accent2">
                    <a:lumMod val="75000"/>
                  </a:schemeClr>
                </a:solidFill>
              </a:rPr>
              <a:t>Correct answer should be 30 min or 100nm from the nearest shore, whichever is less.</a:t>
            </a:r>
          </a:p>
          <a:p>
            <a:r>
              <a:rPr lang="en-US" dirty="0" smtClean="0"/>
              <a:t>Other options:</a:t>
            </a:r>
          </a:p>
          <a:p>
            <a:pPr lvl="1"/>
            <a:r>
              <a:rPr lang="en-US" dirty="0" smtClean="0"/>
              <a:t>22 miles</a:t>
            </a:r>
          </a:p>
          <a:p>
            <a:pPr lvl="1"/>
            <a:r>
              <a:rPr lang="en-US" dirty="0" smtClean="0"/>
              <a:t>Glide distance to land</a:t>
            </a:r>
          </a:p>
          <a:p>
            <a:pPr lvl="1"/>
            <a:r>
              <a:rPr lang="en-US" dirty="0" smtClean="0"/>
              <a:t>Glide distance to rescue</a:t>
            </a:r>
          </a:p>
          <a:p>
            <a:r>
              <a:rPr lang="en-US" dirty="0" smtClean="0">
                <a:solidFill>
                  <a:schemeClr val="accent2">
                    <a:lumMod val="75000"/>
                  </a:schemeClr>
                </a:solidFill>
              </a:rPr>
              <a:t>This conflicts with reference from previous question. </a:t>
            </a:r>
          </a:p>
          <a:p>
            <a:pPr lvl="1"/>
            <a:r>
              <a:rPr lang="en-US" b="1" dirty="0"/>
              <a:t>[</a:t>
            </a:r>
            <a:r>
              <a:rPr lang="en-US" dirty="0"/>
              <a:t>(b) Except as provided in paragraph (c) of this section, no person may take off an airplane for flight over water more than </a:t>
            </a:r>
            <a:r>
              <a:rPr lang="en-US" dirty="0">
                <a:solidFill>
                  <a:srgbClr val="7030A0"/>
                </a:solidFill>
              </a:rPr>
              <a:t>30 minutes flying time or 100 nautical miles from the nearest shore, whichever is less, </a:t>
            </a:r>
            <a:r>
              <a:rPr lang="en-US" dirty="0"/>
              <a:t>unless it has on board the following survival equipment:</a:t>
            </a:r>
            <a:r>
              <a:rPr lang="en-US" b="1" dirty="0"/>
              <a:t>] </a:t>
            </a:r>
            <a:r>
              <a:rPr lang="en-US" b="1" dirty="0">
                <a:solidFill>
                  <a:srgbClr val="7030A0"/>
                </a:solidFill>
              </a:rPr>
              <a:t>(FAR 91.509)</a:t>
            </a:r>
            <a:endParaRPr lang="en-US" dirty="0">
              <a:solidFill>
                <a:srgbClr val="7030A0"/>
              </a:solidFill>
            </a:endParaRPr>
          </a:p>
          <a:p>
            <a:pPr lvl="2"/>
            <a:r>
              <a:rPr lang="en-US" dirty="0"/>
              <a:t>(1) A life preserver, equipped with an approved survivor locator light, for each occupant of the airplane.</a:t>
            </a:r>
          </a:p>
          <a:p>
            <a:pPr lvl="2"/>
            <a:r>
              <a:rPr lang="en-US" dirty="0"/>
              <a:t>(2) Enough </a:t>
            </a:r>
            <a:r>
              <a:rPr lang="en-US" dirty="0" err="1"/>
              <a:t>liferafts</a:t>
            </a:r>
            <a:r>
              <a:rPr lang="en-US" dirty="0"/>
              <a:t> (each equipped with an approved survival locator light) of a rated capacity and buoyancy to accommodate the occupants of the airplane.</a:t>
            </a:r>
          </a:p>
          <a:p>
            <a:endParaRPr lang="en-US" dirty="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617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speed is affected if you have a contaminated runway</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V</a:t>
            </a:r>
            <a:r>
              <a:rPr lang="en-US" i="1" baseline="-25000" dirty="0" smtClean="0"/>
              <a:t>1 </a:t>
            </a:r>
            <a:r>
              <a:rPr lang="en-US" i="1" dirty="0"/>
              <a:t>decreases </a:t>
            </a:r>
            <a:endParaRPr lang="en-US" dirty="0"/>
          </a:p>
          <a:p>
            <a:pPr lvl="1"/>
            <a:r>
              <a:rPr lang="en-US" dirty="0" smtClean="0"/>
              <a:t>Longer </a:t>
            </a:r>
            <a:r>
              <a:rPr lang="en-US" dirty="0"/>
              <a:t>stopping distance required in the event of an aborted take off.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975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smtClean="0"/>
              <a:t>Lat</a:t>
            </a:r>
            <a:r>
              <a:rPr lang="en-US" sz="3200" dirty="0"/>
              <a:t> </a:t>
            </a:r>
            <a:r>
              <a:rPr lang="en-US" sz="3200" dirty="0" smtClean="0"/>
              <a:t>/ Lon point to point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255 nm </a:t>
            </a:r>
          </a:p>
          <a:p>
            <a:pPr lvl="1"/>
            <a:r>
              <a:rPr lang="en-US" dirty="0" smtClean="0"/>
              <a:t>Not sure of any other choices…seen this gouge elsewhere and it was an answer.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03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Holding point turns</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Know entries for holding, but also what direction you’d turn after hitting the point.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8456456"/>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is the impact of volcanic ash?</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Blade burnishing</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5773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When is aircraft on the approach segment?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I put inside the FAF and at/below glideslope interception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962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When is fuel temp an issue?</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Think it’s -40C (unconfirmed)</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447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When cleared for the approach, what else does that imply?</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Also cleared for the missed</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688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does the HYD ACCUMULATOR not do?</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I think the correct answer is assist the primary </a:t>
            </a:r>
            <a:r>
              <a:rPr lang="en-US" dirty="0" err="1" smtClean="0"/>
              <a:t>hyd</a:t>
            </a:r>
            <a:r>
              <a:rPr lang="en-US" dirty="0" smtClean="0"/>
              <a:t> source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32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Circling approach area radius for a cat D aircraft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Pick 2.3 (AIM Fig 5-4-26).</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788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If you are cruising at 15000’ 230 KIAS clean and you need to be at 180 KIAS configured for approach while conserving fuel, how close can you begin to slow down (the aircraft will slow down 10 knots per mile)?</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I believe the choices were 7NM, 10NM, 50NM, can’t remember the other. </a:t>
            </a:r>
          </a:p>
          <a:p>
            <a:r>
              <a:rPr lang="en-US" dirty="0" smtClean="0"/>
              <a:t>I think the answer was 7NM.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269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If you push on the left rudder pedal what happens to the aircraft and why?</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dirty="0" smtClean="0"/>
              <a:t>- I picked the answer stating that the nose moves to the left due to a new moment being introduced to the tail, not sure if I chose correctly.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978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EPR is set at 1.9 and you turn on the anti-ice. What do you expect the EPR to read after the anti-ice is on? </a:t>
            </a:r>
          </a:p>
        </p:txBody>
      </p:sp>
      <p:sp>
        <p:nvSpPr>
          <p:cNvPr id="3" name="Content Placeholder 2"/>
          <p:cNvSpPr>
            <a:spLocks noGrp="1"/>
          </p:cNvSpPr>
          <p:nvPr>
            <p:ph idx="1"/>
          </p:nvPr>
        </p:nvSpPr>
        <p:spPr>
          <a:xfrm>
            <a:off x="1108125" y="2229379"/>
            <a:ext cx="10233800" cy="4351338"/>
          </a:xfrm>
        </p:spPr>
        <p:txBody>
          <a:bodyPr anchor="t"/>
          <a:lstStyle/>
          <a:p>
            <a:r>
              <a:rPr lang="en-US" i="1" dirty="0"/>
              <a:t>It will read slightly lower. **The answer in multiple choice is the one closest to the original </a:t>
            </a:r>
            <a:r>
              <a:rPr lang="en-US" i="1" dirty="0" smtClean="0"/>
              <a:t>EPR</a:t>
            </a:r>
          </a:p>
          <a:p>
            <a:pPr lvl="1"/>
            <a:r>
              <a:rPr lang="en-US" i="1" dirty="0" smtClean="0">
                <a:solidFill>
                  <a:schemeClr val="accent2">
                    <a:lumMod val="75000"/>
                  </a:schemeClr>
                </a:solidFill>
              </a:rPr>
              <a:t>Engine Pressure Ration (EPR) displays the ratio of turbine discharge pressure (exhaust) to engine inlet pressure (intake). EPR is one of the primary gauges to measure thrust produced especially during takeoff especially during takeoff for a “Pressure-Rated” engine. Typical EPR settings are between 1.4 and 3.0. </a:t>
            </a:r>
          </a:p>
          <a:p>
            <a:pPr lvl="2"/>
            <a:r>
              <a:rPr lang="en-US" i="1" dirty="0" smtClean="0">
                <a:solidFill>
                  <a:schemeClr val="accent2">
                    <a:lumMod val="75000"/>
                  </a:schemeClr>
                </a:solidFill>
              </a:rPr>
              <a:t>EEPP p. 149. </a:t>
            </a:r>
            <a:endParaRPr lang="en-US" dirty="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421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01"/>
            <a:ext cx="10515600" cy="1325563"/>
          </a:xfrm>
        </p:spPr>
        <p:txBody>
          <a:bodyPr>
            <a:normAutofit/>
          </a:bodyPr>
          <a:lstStyle/>
          <a:p>
            <a:r>
              <a:rPr lang="en-US" dirty="0"/>
              <a:t>Know the v speeds</a:t>
            </a:r>
            <a:br>
              <a:rPr lang="en-US" dirty="0"/>
            </a:br>
            <a:r>
              <a:rPr lang="en-US" sz="1600" dirty="0">
                <a:hlinkClick r:id="rId2"/>
              </a:rPr>
              <a:t>https://www.faa.gov/regulations_policies/handbooks_manuals/aviation/pilot_handbook/media/PHAK%20-%</a:t>
            </a:r>
            <a:r>
              <a:rPr lang="en-US" sz="1600" dirty="0" smtClean="0">
                <a:hlinkClick r:id="rId2"/>
              </a:rPr>
              <a:t>20Chapter%2010.pdf</a:t>
            </a:r>
            <a:r>
              <a:rPr lang="en-US" sz="1600" dirty="0" smtClean="0"/>
              <a:t> (p. 10-17)</a:t>
            </a:r>
            <a:endParaRPr lang="en-US" sz="1600" dirty="0"/>
          </a:p>
        </p:txBody>
      </p:sp>
      <p:sp>
        <p:nvSpPr>
          <p:cNvPr id="3" name="Content Placeholder 2"/>
          <p:cNvSpPr>
            <a:spLocks noGrp="1"/>
          </p:cNvSpPr>
          <p:nvPr>
            <p:ph idx="1"/>
          </p:nvPr>
        </p:nvSpPr>
        <p:spPr>
          <a:xfrm>
            <a:off x="288758" y="1514226"/>
            <a:ext cx="11630526" cy="4822408"/>
          </a:xfrm>
        </p:spPr>
        <p:txBody>
          <a:bodyPr>
            <a:noAutofit/>
          </a:bodyPr>
          <a:lstStyle/>
          <a:p>
            <a:r>
              <a:rPr lang="en-US" sz="1400" dirty="0" smtClean="0"/>
              <a:t>Vs0—the </a:t>
            </a:r>
            <a:r>
              <a:rPr lang="en-US" sz="1400" dirty="0"/>
              <a:t>calibrated power-off stalling speed or the minimum steady flight speed at which the aircraft is controllable in the landing configuration.</a:t>
            </a:r>
            <a:endParaRPr lang="en-US" sz="1400" dirty="0" smtClean="0"/>
          </a:p>
          <a:p>
            <a:r>
              <a:rPr lang="en-US" sz="1400" dirty="0" smtClean="0"/>
              <a:t>Vs1</a:t>
            </a:r>
            <a:r>
              <a:rPr lang="en-US" sz="1400" dirty="0"/>
              <a:t>: the calibrated power-off stalling speed or the minimum steady flight speed at which the aircraft is controllable in a specified configuration. </a:t>
            </a:r>
          </a:p>
          <a:p>
            <a:r>
              <a:rPr lang="en-US" sz="1400" dirty="0" smtClean="0"/>
              <a:t>Vy</a:t>
            </a:r>
            <a:r>
              <a:rPr lang="en-US" sz="1400" dirty="0"/>
              <a:t>: the speed at which the aircraft will obtain the maximum increase in altitude per unit of time. This best rate-of-climb speed normally decreases slightly with altitude. </a:t>
            </a:r>
          </a:p>
          <a:p>
            <a:r>
              <a:rPr lang="en-US" sz="1400" dirty="0" err="1"/>
              <a:t>Vx</a:t>
            </a:r>
            <a:r>
              <a:rPr lang="en-US" sz="1400" dirty="0"/>
              <a:t>: The </a:t>
            </a:r>
            <a:r>
              <a:rPr lang="en-US" sz="1400" dirty="0" smtClean="0"/>
              <a:t>speed </a:t>
            </a:r>
            <a:r>
              <a:rPr lang="en-US" sz="1400" dirty="0"/>
              <a:t>at which the aircraft will obtain the highest altitude in a give horizontal distance. This best </a:t>
            </a:r>
            <a:r>
              <a:rPr lang="en-US" sz="1400" dirty="0" smtClean="0"/>
              <a:t>angle-of-climb speed </a:t>
            </a:r>
            <a:r>
              <a:rPr lang="en-US" sz="1400" dirty="0"/>
              <a:t>normally increases slightly with altitude. </a:t>
            </a:r>
          </a:p>
          <a:p>
            <a:r>
              <a:rPr lang="en-US" sz="1400" dirty="0" err="1"/>
              <a:t>Vle</a:t>
            </a:r>
            <a:r>
              <a:rPr lang="en-US" sz="1400" dirty="0"/>
              <a:t>:  the maximum speed at which the aircraft can be safely flown with the landing gear extended. This is a problem involving stability and controllability. </a:t>
            </a:r>
            <a:endParaRPr lang="en-US" sz="1400" dirty="0" smtClean="0"/>
          </a:p>
          <a:p>
            <a:r>
              <a:rPr lang="en-US" sz="1400" dirty="0" err="1" smtClean="0"/>
              <a:t>Vlo</a:t>
            </a:r>
            <a:r>
              <a:rPr lang="en-US" sz="1400" dirty="0" smtClean="0"/>
              <a:t>—the </a:t>
            </a:r>
            <a:r>
              <a:rPr lang="en-US" sz="1400" dirty="0"/>
              <a:t>maximum speed at which the landing gear can be safely extended or retracted. This is a problem involving the air loads imposed on the operating mechanism during extension or retraction of the gear.</a:t>
            </a:r>
          </a:p>
          <a:p>
            <a:r>
              <a:rPr lang="en-US" sz="1400" dirty="0" err="1" smtClean="0"/>
              <a:t>Vfe</a:t>
            </a:r>
            <a:r>
              <a:rPr lang="en-US" sz="1400" dirty="0" smtClean="0"/>
              <a:t>—the </a:t>
            </a:r>
            <a:r>
              <a:rPr lang="en-US" sz="1400" dirty="0"/>
              <a:t>highest speed permissible with the wing flaps in a prescribed extended position. This is because of the air loads imposed on the structure of the flaps.</a:t>
            </a:r>
          </a:p>
          <a:p>
            <a:r>
              <a:rPr lang="en-US" sz="1400" dirty="0" err="1" smtClean="0"/>
              <a:t>Va</a:t>
            </a:r>
            <a:r>
              <a:rPr lang="en-US" sz="1400" dirty="0" smtClean="0"/>
              <a:t>—the </a:t>
            </a:r>
            <a:r>
              <a:rPr lang="en-US" sz="1400" dirty="0"/>
              <a:t>calibrated design maneuvering airspeed. This is the maximum speed at which the limit load can be imposed (either by gusts or full deflection of the control surfaces) without causing structural damage. Operating at or below </a:t>
            </a:r>
            <a:r>
              <a:rPr lang="en-US" sz="1400" dirty="0" smtClean="0"/>
              <a:t>maneuvering </a:t>
            </a:r>
            <a:r>
              <a:rPr lang="en-US" sz="1400" dirty="0"/>
              <a:t>speed does not provide structural protection against multiple full control inputs in one axis or full control inputs in more than one axis at the same time. </a:t>
            </a:r>
            <a:endParaRPr lang="en-US" sz="1400" dirty="0" smtClean="0"/>
          </a:p>
          <a:p>
            <a:r>
              <a:rPr lang="en-US" sz="1400" dirty="0" err="1" smtClean="0"/>
              <a:t>Vno</a:t>
            </a:r>
            <a:r>
              <a:rPr lang="en-US" sz="1400" dirty="0" smtClean="0"/>
              <a:t>—the </a:t>
            </a:r>
            <a:r>
              <a:rPr lang="en-US" sz="1400" dirty="0"/>
              <a:t>maximum speed for normal operation or the maximum structural cruising speed. This is the speed at which exceeding the limit load factor may cause permanent deformation of the aircraft structure.</a:t>
            </a:r>
            <a:endParaRPr lang="en-US" sz="1400" dirty="0" smtClean="0"/>
          </a:p>
          <a:p>
            <a:r>
              <a:rPr lang="en-US" sz="1400" dirty="0" err="1" smtClean="0"/>
              <a:t>Vne</a:t>
            </a:r>
            <a:r>
              <a:rPr lang="en-US" sz="1400" dirty="0" smtClean="0"/>
              <a:t>: the speed which should never be exceeded. If the flight is attempted above this speed, structural damage or structural failure may result.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1148192"/>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Know the v </a:t>
            </a:r>
            <a:r>
              <a:rPr lang="en-US" dirty="0" smtClean="0"/>
              <a:t>speeds</a:t>
            </a:r>
            <a:br>
              <a:rPr lang="en-US" dirty="0" smtClean="0"/>
            </a:br>
            <a:r>
              <a:rPr lang="en-US" dirty="0" smtClean="0"/>
              <a:t>(EEPP p. 112-113)</a:t>
            </a:r>
            <a:endParaRPr lang="en-US" dirty="0"/>
          </a:p>
        </p:txBody>
      </p:sp>
      <p:sp>
        <p:nvSpPr>
          <p:cNvPr id="3" name="Content Placeholder 2"/>
          <p:cNvSpPr>
            <a:spLocks noGrp="1"/>
          </p:cNvSpPr>
          <p:nvPr>
            <p:ph idx="1"/>
          </p:nvPr>
        </p:nvSpPr>
        <p:spPr>
          <a:xfrm>
            <a:off x="1120000" y="1825625"/>
            <a:ext cx="10233800" cy="4351338"/>
          </a:xfrm>
        </p:spPr>
        <p:txBody>
          <a:bodyPr>
            <a:normAutofit fontScale="92500" lnSpcReduction="20000"/>
          </a:bodyPr>
          <a:lstStyle/>
          <a:p>
            <a:r>
              <a:rPr lang="en-US" dirty="0" smtClean="0"/>
              <a:t>V1: Takeoff decision speed for jets, turboprops or Transport category aircraft. </a:t>
            </a:r>
          </a:p>
          <a:p>
            <a:r>
              <a:rPr lang="en-US" dirty="0" smtClean="0"/>
              <a:t>V2: Takeoff safety speed. Best climb gradient speed (best altitude increase per mile with most critical engine </a:t>
            </a:r>
            <a:r>
              <a:rPr lang="en-US" dirty="0" err="1" smtClean="0"/>
              <a:t>inop</a:t>
            </a:r>
            <a:r>
              <a:rPr lang="en-US" dirty="0" smtClean="0"/>
              <a:t>). </a:t>
            </a:r>
          </a:p>
          <a:p>
            <a:r>
              <a:rPr lang="en-US" dirty="0" err="1" smtClean="0"/>
              <a:t>Vr</a:t>
            </a:r>
            <a:r>
              <a:rPr lang="en-US" dirty="0" smtClean="0"/>
              <a:t>: Rotation speed. </a:t>
            </a:r>
          </a:p>
          <a:p>
            <a:r>
              <a:rPr lang="en-US"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Vmo: Maximum operating limit speed. Indicated airspeed measured in knots and mainly a structural limitation that is the effective speed limit at lower altitudes. </a:t>
            </a:r>
            <a:endParaRPr lang="en-US"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r>
              <a:rPr lang="en-US" dirty="0" err="1"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Vmmo</a:t>
            </a:r>
            <a:r>
              <a:rPr lang="en-US"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 percentage of </a:t>
            </a:r>
            <a:r>
              <a:rPr lang="en-US" dirty="0" err="1"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mach</a:t>
            </a:r>
            <a:r>
              <a:rPr lang="en-US"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limited by the change to the aircraft’s handling characteristics as localized airflow over the aircraft approaches the speed of sound creating shock waves that can alter controllability. Effective speed limit (barber pole on A/S indicator) at higher altitudes. MMO is much higher for swept winged aircraft. </a:t>
            </a:r>
            <a:endParaRPr lang="en-US"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marL="0" indent="0">
              <a:buNone/>
            </a:pPr>
            <a:endParaRPr lang="en-US"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p:txBody>
      </p:sp>
      <p:sp>
        <p:nvSpPr>
          <p:cNvPr id="4" name="Content Placeholder 2"/>
          <p:cNvSpPr txBox="1">
            <a:spLocks/>
          </p:cNvSpPr>
          <p:nvPr/>
        </p:nvSpPr>
        <p:spPr>
          <a:xfrm>
            <a:off x="5847347" y="1825625"/>
            <a:ext cx="472734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1722838"/>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ROT</a:t>
            </a:r>
            <a:endParaRPr lang="en-US" dirty="0"/>
          </a:p>
        </p:txBody>
      </p:sp>
      <p:sp>
        <p:nvSpPr>
          <p:cNvPr id="3" name="Content Placeholder 2"/>
          <p:cNvSpPr>
            <a:spLocks noGrp="1"/>
          </p:cNvSpPr>
          <p:nvPr>
            <p:ph idx="1"/>
          </p:nvPr>
        </p:nvSpPr>
        <p:spPr>
          <a:xfrm>
            <a:off x="1120000" y="1825625"/>
            <a:ext cx="10233800" cy="4351338"/>
          </a:xfrm>
        </p:spPr>
        <p:txBody>
          <a:bodyPr>
            <a:normAutofit/>
          </a:bodyPr>
          <a:lstStyle/>
          <a:p>
            <a:r>
              <a:rPr lang="en-US" dirty="0"/>
              <a:t>A quick ROT to use is KTAS = KIAS + ALT/200.  So for (A) 250 + 37000/200 = 250 + 185 = 435KTAS</a:t>
            </a:r>
            <a:endParaRPr lang="en-US"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p:txBody>
      </p:sp>
      <p:sp>
        <p:nvSpPr>
          <p:cNvPr id="4" name="Content Placeholder 2"/>
          <p:cNvSpPr txBox="1">
            <a:spLocks/>
          </p:cNvSpPr>
          <p:nvPr/>
        </p:nvSpPr>
        <p:spPr>
          <a:xfrm>
            <a:off x="5847347" y="1825625"/>
            <a:ext cx="472734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33445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your cabin pressure equals zero, your differential equals zero, and cabin rate of climb equals zero, what is this telling you</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You’re </a:t>
            </a:r>
            <a:r>
              <a:rPr lang="en-US" i="1" dirty="0"/>
              <a:t>on the ground.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773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effect does altitude have on Mach Number</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For a given IAS the IMN will be higher at altitude.</a:t>
            </a:r>
            <a:r>
              <a:rPr lang="en-US" dirty="0"/>
              <a:t> </a:t>
            </a:r>
          </a:p>
          <a:p>
            <a:pPr lvl="1"/>
            <a:r>
              <a:rPr lang="en-US" dirty="0"/>
              <a:t>That is because the Speed of Sound decreases with a decrease in temperature. The only thing effecting Mach Number is temperature. The temperature decreases 2 degrees C / 1000ft  (3.5 degrees / 1000ft)  until approximately FL360, then the </a:t>
            </a:r>
            <a:r>
              <a:rPr lang="en-US" dirty="0" err="1"/>
              <a:t>tropopause</a:t>
            </a:r>
            <a:r>
              <a:rPr lang="en-US" dirty="0"/>
              <a:t> begins (constant temperature with increase in altitude.)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050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--Landing on a runway narrower than normal, what visual effect may you experience? </a:t>
            </a:r>
          </a:p>
        </p:txBody>
      </p:sp>
      <p:sp>
        <p:nvSpPr>
          <p:cNvPr id="3" name="Content Placeholder 2"/>
          <p:cNvSpPr>
            <a:spLocks noGrp="1"/>
          </p:cNvSpPr>
          <p:nvPr>
            <p:ph idx="1"/>
          </p:nvPr>
        </p:nvSpPr>
        <p:spPr>
          <a:xfrm>
            <a:off x="1108125" y="2229379"/>
            <a:ext cx="10233800" cy="4351338"/>
          </a:xfrm>
        </p:spPr>
        <p:txBody>
          <a:bodyPr anchor="t"/>
          <a:lstStyle/>
          <a:p>
            <a:r>
              <a:rPr lang="en-US" i="1" dirty="0"/>
              <a:t>You may fly a lower than normal approach</a:t>
            </a:r>
            <a:r>
              <a:rPr lang="en-US" dirty="0"/>
              <a:t> </a:t>
            </a:r>
            <a:r>
              <a:rPr lang="en-US" i="1" dirty="0"/>
              <a:t>to make runway appear to be the width you are accustomed to. </a:t>
            </a:r>
            <a:endParaRPr lang="en-US" dirty="0"/>
          </a:p>
          <a:p>
            <a:pPr lvl="1"/>
            <a:r>
              <a:rPr lang="en-US" dirty="0"/>
              <a:t>AIM 8-1-5 3(b)</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900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--On an ILS, the aircraft in front of you reports a loss of 20KTS on final, what do you do</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Discontinue </a:t>
            </a:r>
            <a:r>
              <a:rPr lang="en-US" i="1" dirty="0"/>
              <a:t>the approach</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753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--Flying direct to the station on the 180 degree radial, at 37000 feet, and 70 DME from the VOR. Approach tells you to cross 15DME on the 360 Radial at 10000 feet.  What is your descent rate? </a:t>
            </a:r>
          </a:p>
        </p:txBody>
      </p:sp>
      <p:sp>
        <p:nvSpPr>
          <p:cNvPr id="3" name="Content Placeholder 2"/>
          <p:cNvSpPr>
            <a:spLocks noGrp="1"/>
          </p:cNvSpPr>
          <p:nvPr>
            <p:ph idx="1"/>
          </p:nvPr>
        </p:nvSpPr>
        <p:spPr>
          <a:xfrm>
            <a:off x="1108125" y="2229379"/>
            <a:ext cx="10233800" cy="4351338"/>
          </a:xfrm>
        </p:spPr>
        <p:txBody>
          <a:bodyPr anchor="t"/>
          <a:lstStyle/>
          <a:p>
            <a:r>
              <a:rPr lang="en-US" i="1" dirty="0"/>
              <a:t>317 FT/NM (No airspeed given to convert it to FPM) or approx. 3 degree gradient</a:t>
            </a:r>
            <a:endParaRPr lang="en-US" dirty="0"/>
          </a:p>
          <a:p>
            <a:pPr lvl="1"/>
            <a:r>
              <a:rPr lang="en-US" dirty="0" smtClean="0"/>
              <a:t>You </a:t>
            </a:r>
            <a:r>
              <a:rPr lang="en-US" dirty="0"/>
              <a:t>need to lose 27000 feet and have 85NM to do it.  27000 </a:t>
            </a:r>
            <a:r>
              <a:rPr lang="en-US" dirty="0" err="1"/>
              <a:t>ft</a:t>
            </a:r>
            <a:r>
              <a:rPr lang="en-US" dirty="0"/>
              <a:t>/85NM = 317ft/NM</a:t>
            </a:r>
          </a:p>
          <a:p>
            <a:pPr lvl="1"/>
            <a:r>
              <a:rPr lang="en-US" dirty="0"/>
              <a:t>If you are given an airspeed in NM/min you can multiply it by 317ft/NM to get FPM.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7559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--There </a:t>
            </a:r>
            <a:r>
              <a:rPr lang="en-US" sz="3200" dirty="0"/>
              <a:t>is a heavy aircraft at the outer marker at five miles flying 120KTS, you are seven </a:t>
            </a:r>
            <a:r>
              <a:rPr lang="en-US" sz="3200" dirty="0" smtClean="0"/>
              <a:t>miles </a:t>
            </a:r>
            <a:r>
              <a:rPr lang="en-US" sz="3200" dirty="0"/>
              <a:t>behind the heavy aircraft flying thirty knots faster, where will you be when the heavy aircraft touches down? </a:t>
            </a:r>
          </a:p>
        </p:txBody>
      </p:sp>
      <p:sp>
        <p:nvSpPr>
          <p:cNvPr id="3" name="Content Placeholder 2"/>
          <p:cNvSpPr>
            <a:spLocks noGrp="1"/>
          </p:cNvSpPr>
          <p:nvPr>
            <p:ph idx="1"/>
          </p:nvPr>
        </p:nvSpPr>
        <p:spPr>
          <a:xfrm>
            <a:off x="1108125" y="2229379"/>
            <a:ext cx="10233800" cy="4351338"/>
          </a:xfrm>
        </p:spPr>
        <p:txBody>
          <a:bodyPr anchor="t"/>
          <a:lstStyle/>
          <a:p>
            <a:r>
              <a:rPr lang="en-US" i="1" dirty="0"/>
              <a:t>5.75nm from the RWY.  </a:t>
            </a:r>
            <a:endParaRPr lang="en-US" dirty="0"/>
          </a:p>
          <a:p>
            <a:pPr lvl="1"/>
            <a:r>
              <a:rPr lang="en-US" dirty="0"/>
              <a:t>120KTS=2NM/min.  150KTS=2.5NM/min.  It takes the heavy jet 2.5min to land.  So we are twelve miles from the runway (seven miles behind the heavy at five miles.)  In 2.5min we have flown 6.25nm (2.5NM/</a:t>
            </a:r>
            <a:r>
              <a:rPr lang="en-US" strike="sngStrike" dirty="0"/>
              <a:t>min</a:t>
            </a:r>
            <a:r>
              <a:rPr lang="en-US" dirty="0"/>
              <a:t> x 2.5</a:t>
            </a:r>
            <a:r>
              <a:rPr lang="en-US" strike="sngStrike" dirty="0"/>
              <a:t>min</a:t>
            </a:r>
            <a:r>
              <a:rPr lang="en-US" dirty="0"/>
              <a:t> = 6.25NM).  12NM-6.25NM=5.75NM from the RWY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6189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the higher TAS? (A) 250KCAS at FL370 and -40deg C (B) 260KCAS at FL300 and -30deg C (C) 350KTAS at 10000ft (D) 350KTAS at FL200 and -20deg </a:t>
            </a:r>
            <a:r>
              <a:rPr lang="en-US" sz="3200" dirty="0" smtClean="0"/>
              <a:t>C?</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(A) 250KCAS at FL370 and -40deg C = 435KTAS</a:t>
            </a:r>
            <a:endParaRPr lang="en-US" dirty="0"/>
          </a:p>
          <a:p>
            <a:pPr lvl="1"/>
            <a:r>
              <a:rPr lang="en-US" dirty="0"/>
              <a:t>Answers (C) and (D) are both 350KTAS, so you need to figure out the TAS of (A) and (B).  A quick ROT to use is KTAS = KIAS + ALT/200.  So for (A) 250 + 37000/200 = 250 + 185 = 435KTAS.  (B) 260 + 30000/200 = 410KTAS.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1791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would have a faster Mach speed? 250KIAS at FL400 OAT -49 degrees C, 300KIAS at 10K OAT 6 degrees C, 250KIAS at 15K on a standard day, or 300KIAS at 5K on a standard day?</a:t>
            </a:r>
          </a:p>
        </p:txBody>
      </p:sp>
      <p:sp>
        <p:nvSpPr>
          <p:cNvPr id="3" name="Content Placeholder 2"/>
          <p:cNvSpPr>
            <a:spLocks noGrp="1"/>
          </p:cNvSpPr>
          <p:nvPr>
            <p:ph idx="1"/>
          </p:nvPr>
        </p:nvSpPr>
        <p:spPr>
          <a:xfrm>
            <a:off x="1108125" y="2229379"/>
            <a:ext cx="10233800" cy="4351338"/>
          </a:xfrm>
        </p:spPr>
        <p:txBody>
          <a:bodyPr anchor="t"/>
          <a:lstStyle/>
          <a:p>
            <a:r>
              <a:rPr lang="en-US" i="1" dirty="0"/>
              <a:t>250KIAS at FL400</a:t>
            </a:r>
            <a:endParaRPr lang="en-US" dirty="0"/>
          </a:p>
          <a:p>
            <a:pPr lvl="1"/>
            <a:r>
              <a:rPr lang="en-US" dirty="0"/>
              <a:t>The coldest temperature is going to produce the lowest local speed of sound and thus the highest IMN. 250 at FL400 = 450KTAS, 300 at 10K = 350KTAS, 250 at 15K = 325KTAS, 300 at 5K = 325KTAS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932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--Two airplanes are traveling in the same direction 50nm apart. The one in front is going .76 IMN, and the one in the rear is going .86IMN. When will the one in the rear overtake the one in the front? </a:t>
            </a:r>
          </a:p>
        </p:txBody>
      </p:sp>
      <p:sp>
        <p:nvSpPr>
          <p:cNvPr id="3" name="Content Placeholder 2"/>
          <p:cNvSpPr>
            <a:spLocks noGrp="1"/>
          </p:cNvSpPr>
          <p:nvPr>
            <p:ph idx="1"/>
          </p:nvPr>
        </p:nvSpPr>
        <p:spPr>
          <a:xfrm>
            <a:off x="1108125" y="2229379"/>
            <a:ext cx="10233800" cy="4351338"/>
          </a:xfrm>
        </p:spPr>
        <p:txBody>
          <a:bodyPr anchor="t"/>
          <a:lstStyle/>
          <a:p>
            <a:r>
              <a:rPr lang="en-US" i="1" dirty="0"/>
              <a:t>50minutes. </a:t>
            </a:r>
            <a:endParaRPr lang="en-US" dirty="0"/>
          </a:p>
          <a:p>
            <a:pPr lvl="1"/>
            <a:r>
              <a:rPr lang="en-US" dirty="0" smtClean="0"/>
              <a:t>7.6NM/min </a:t>
            </a:r>
            <a:r>
              <a:rPr lang="en-US" dirty="0"/>
              <a:t>and 8.6NM/min = 1</a:t>
            </a:r>
            <a:r>
              <a:rPr lang="en-US" strike="sngStrike" dirty="0"/>
              <a:t>NM</a:t>
            </a:r>
            <a:r>
              <a:rPr lang="en-US" dirty="0"/>
              <a:t>/min advantage x 50 </a:t>
            </a:r>
            <a:r>
              <a:rPr lang="en-US" strike="sngStrike" dirty="0"/>
              <a:t>NM</a:t>
            </a:r>
            <a:r>
              <a:rPr lang="en-US" dirty="0"/>
              <a:t> = 50 minutes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26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--One aircraft departs ATL traveling at .7IMN and a second aircraft departs ATL 30 minutes later traveling .8IMN. How long before the second aircraft overtakes the first</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210minutes</a:t>
            </a:r>
            <a:endParaRPr lang="en-US" dirty="0"/>
          </a:p>
          <a:p>
            <a:pPr lvl="1"/>
            <a:r>
              <a:rPr lang="en-US" dirty="0" smtClean="0"/>
              <a:t>7NM/min </a:t>
            </a:r>
            <a:r>
              <a:rPr lang="en-US" dirty="0"/>
              <a:t>x 30min = 210NM head </a:t>
            </a:r>
            <a:r>
              <a:rPr lang="en-US" dirty="0" smtClean="0"/>
              <a:t>start</a:t>
            </a:r>
          </a:p>
          <a:p>
            <a:pPr lvl="1"/>
            <a:r>
              <a:rPr lang="en-US" dirty="0" smtClean="0"/>
              <a:t>Every </a:t>
            </a:r>
            <a:r>
              <a:rPr lang="en-US" dirty="0"/>
              <a:t>min the second airplane is airborne it will gain 1NM on the first plane.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25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LOC course inbound is 360 degrees. The FAF is defined by the XYZ VOR 090 radial, at 20 DME. Your bearing pointer shows that the VOR is on a 288 degree bearing from your present position on the LOC course. How far away is the FAF? </a:t>
            </a:r>
          </a:p>
        </p:txBody>
      </p:sp>
      <p:sp>
        <p:nvSpPr>
          <p:cNvPr id="3" name="Content Placeholder 2"/>
          <p:cNvSpPr>
            <a:spLocks noGrp="1"/>
          </p:cNvSpPr>
          <p:nvPr>
            <p:ph idx="1"/>
          </p:nvPr>
        </p:nvSpPr>
        <p:spPr>
          <a:xfrm>
            <a:off x="1108125" y="2229379"/>
            <a:ext cx="10233800" cy="4351338"/>
          </a:xfrm>
        </p:spPr>
        <p:txBody>
          <a:bodyPr anchor="t"/>
          <a:lstStyle/>
          <a:p>
            <a:r>
              <a:rPr lang="en-US" i="1" dirty="0"/>
              <a:t>6nm</a:t>
            </a:r>
            <a:endParaRPr lang="en-US" dirty="0"/>
          </a:p>
          <a:p>
            <a:pPr lvl="1"/>
            <a:r>
              <a:rPr lang="en-US" dirty="0"/>
              <a:t>You are on the 108 radial and have 18 radials to go until the 090 radial while flying a course of 360 deg.  If 1 radial (or degree) is equal to 1nm at 60 miles from a VOR, then 2 radials (or degrees) equal a mile at 30nm from the VOR, and 3 radials equal a mile at 20nm from the VOR.  So 18 </a:t>
            </a:r>
            <a:r>
              <a:rPr lang="en-US" strike="sngStrike" dirty="0"/>
              <a:t>degrees </a:t>
            </a:r>
            <a:r>
              <a:rPr lang="en-US" dirty="0"/>
              <a:t>/ (3 </a:t>
            </a:r>
            <a:r>
              <a:rPr lang="en-US" strike="sngStrike" dirty="0"/>
              <a:t>degrees</a:t>
            </a:r>
            <a:r>
              <a:rPr lang="en-US" dirty="0"/>
              <a:t> / NM) = 6NM</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950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would cause an airplane to hydroplane the most? </a:t>
            </a:r>
          </a:p>
        </p:txBody>
      </p:sp>
      <p:sp>
        <p:nvSpPr>
          <p:cNvPr id="3" name="Content Placeholder 2"/>
          <p:cNvSpPr>
            <a:spLocks noGrp="1"/>
          </p:cNvSpPr>
          <p:nvPr>
            <p:ph idx="1"/>
          </p:nvPr>
        </p:nvSpPr>
        <p:spPr>
          <a:xfrm>
            <a:off x="1108125" y="2229379"/>
            <a:ext cx="10233800" cy="4351338"/>
          </a:xfrm>
        </p:spPr>
        <p:txBody>
          <a:bodyPr anchor="t"/>
          <a:lstStyle/>
          <a:p>
            <a:r>
              <a:rPr lang="en-US" i="1" dirty="0"/>
              <a:t>Under inflated tires</a:t>
            </a:r>
            <a:endParaRPr lang="en-US" dirty="0"/>
          </a:p>
          <a:p>
            <a:pPr lvl="1"/>
            <a:r>
              <a:rPr lang="en-US" dirty="0"/>
              <a:t>The minimum speed at which hydroplaning will occur is directly related to the square root of the tire pressure. NASA formula. </a:t>
            </a:r>
            <a:endParaRPr lang="en-US" dirty="0" smtClean="0"/>
          </a:p>
          <a:p>
            <a:pPr lvl="2"/>
            <a:r>
              <a:rPr lang="en-US" dirty="0" smtClean="0">
                <a:solidFill>
                  <a:schemeClr val="accent2">
                    <a:lumMod val="75000"/>
                  </a:schemeClr>
                </a:solidFill>
              </a:rPr>
              <a:t>Takeoff (tires have spun up) – 8.6 times square root of the main wheel PSI. </a:t>
            </a:r>
          </a:p>
          <a:p>
            <a:pPr lvl="2"/>
            <a:r>
              <a:rPr lang="en-US" dirty="0" smtClean="0">
                <a:solidFill>
                  <a:schemeClr val="accent2">
                    <a:lumMod val="75000"/>
                  </a:schemeClr>
                </a:solidFill>
              </a:rPr>
              <a:t>Landing (tires have not spun up) – 7.7 times square root of the main wheel PSI. </a:t>
            </a:r>
          </a:p>
          <a:p>
            <a:pPr lvl="3"/>
            <a:r>
              <a:rPr lang="en-US" dirty="0" smtClean="0">
                <a:solidFill>
                  <a:schemeClr val="accent2">
                    <a:lumMod val="75000"/>
                  </a:schemeClr>
                </a:solidFill>
              </a:rPr>
              <a:t>EEPP p. 111, 372, 389.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670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9040"/>
            <a:ext cx="10515600" cy="1325563"/>
          </a:xfrm>
        </p:spPr>
        <p:txBody>
          <a:bodyPr>
            <a:noAutofit/>
          </a:bodyPr>
          <a:lstStyle/>
          <a:p>
            <a:r>
              <a:rPr lang="en-US" sz="3200" dirty="0"/>
              <a:t>--You are at FL370, 0.86IMN.  You need to cross the outer marker at 1600 feet. When do you start your descent? Your descent profile assumes idle power and .86IMN transitioning to 300KIAS, then 250KIAS at 10000ft. Assume the aircraft slows down at 10KTS/NM. </a:t>
            </a:r>
          </a:p>
        </p:txBody>
      </p:sp>
      <p:sp>
        <p:nvSpPr>
          <p:cNvPr id="3" name="Content Placeholder 2"/>
          <p:cNvSpPr>
            <a:spLocks noGrp="1"/>
          </p:cNvSpPr>
          <p:nvPr>
            <p:ph idx="1"/>
          </p:nvPr>
        </p:nvSpPr>
        <p:spPr>
          <a:xfrm>
            <a:off x="1108125" y="2739739"/>
            <a:ext cx="10233800" cy="4351338"/>
          </a:xfrm>
        </p:spPr>
        <p:txBody>
          <a:bodyPr anchor="t"/>
          <a:lstStyle/>
          <a:p>
            <a:r>
              <a:rPr lang="en-US" i="1" dirty="0"/>
              <a:t>110NM FROM THE OUTER MARKER (115 from the </a:t>
            </a:r>
            <a:r>
              <a:rPr lang="en-US" i="1" dirty="0" smtClean="0"/>
              <a:t>Airfield)</a:t>
            </a:r>
            <a:endParaRPr lang="en-US" dirty="0"/>
          </a:p>
          <a:p>
            <a:pPr lvl="1"/>
            <a:r>
              <a:rPr lang="en-US" dirty="0" smtClean="0"/>
              <a:t>Step </a:t>
            </a:r>
            <a:r>
              <a:rPr lang="en-US" dirty="0"/>
              <a:t>1:  [round 1600 to 2000] 37000-2000/1000 x 3 = </a:t>
            </a:r>
            <a:r>
              <a:rPr lang="en-US" dirty="0" smtClean="0"/>
              <a:t>105NM</a:t>
            </a:r>
          </a:p>
          <a:p>
            <a:pPr lvl="1"/>
            <a:r>
              <a:rPr lang="en-US" dirty="0" smtClean="0"/>
              <a:t>Step </a:t>
            </a:r>
            <a:r>
              <a:rPr lang="en-US" dirty="0"/>
              <a:t>2: 300KIAS-250KIAS = 50</a:t>
            </a:r>
            <a:r>
              <a:rPr lang="en-US" strike="sngStrike" dirty="0"/>
              <a:t>KTS</a:t>
            </a:r>
            <a:r>
              <a:rPr lang="en-US" dirty="0"/>
              <a:t> / 10 </a:t>
            </a:r>
            <a:r>
              <a:rPr lang="en-US" strike="sngStrike" dirty="0"/>
              <a:t>KTS</a:t>
            </a:r>
            <a:r>
              <a:rPr lang="en-US" dirty="0"/>
              <a:t>/NM = </a:t>
            </a:r>
            <a:r>
              <a:rPr lang="en-US" dirty="0" smtClean="0"/>
              <a:t>5NM</a:t>
            </a:r>
          </a:p>
          <a:p>
            <a:pPr lvl="1"/>
            <a:r>
              <a:rPr lang="en-US" dirty="0" smtClean="0"/>
              <a:t>Step 3: Descent + Speed reduction = 110NM</a:t>
            </a:r>
          </a:p>
          <a:p>
            <a:pPr lvl="1"/>
            <a:r>
              <a:rPr lang="en-US" dirty="0" smtClean="0"/>
              <a:t>Step </a:t>
            </a:r>
            <a:r>
              <a:rPr lang="en-US" dirty="0"/>
              <a:t>4: Outer marker approx. 5nm from runway.  So add 5NM if req.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97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does CG affect range and stability</a:t>
            </a:r>
            <a:r>
              <a:rPr lang="en-US" sz="3200" dirty="0" smtClean="0"/>
              <a:t>?</a:t>
            </a:r>
            <a:endParaRPr lang="en-US" sz="3200" dirty="0"/>
          </a:p>
        </p:txBody>
      </p:sp>
      <p:sp>
        <p:nvSpPr>
          <p:cNvPr id="3" name="Content Placeholder 2"/>
          <p:cNvSpPr>
            <a:spLocks noGrp="1"/>
          </p:cNvSpPr>
          <p:nvPr>
            <p:ph idx="1"/>
          </p:nvPr>
        </p:nvSpPr>
        <p:spPr>
          <a:xfrm>
            <a:off x="1108125" y="1754856"/>
            <a:ext cx="10233800" cy="4890029"/>
          </a:xfrm>
        </p:spPr>
        <p:txBody>
          <a:bodyPr anchor="t"/>
          <a:lstStyle/>
          <a:p>
            <a:r>
              <a:rPr lang="en-US" i="1" dirty="0"/>
              <a:t>Reward CG increases range and deceases longitudinal stability. </a:t>
            </a:r>
            <a:endParaRPr lang="en-US" dirty="0"/>
          </a:p>
          <a:p>
            <a:pPr lvl="1"/>
            <a:r>
              <a:rPr lang="en-US" i="1" dirty="0" smtClean="0"/>
              <a:t>CG </a:t>
            </a:r>
            <a:r>
              <a:rPr lang="en-US" i="1" dirty="0"/>
              <a:t>Effects:            </a:t>
            </a:r>
            <a:r>
              <a:rPr lang="en-US" dirty="0"/>
              <a:t> STALL SPEED     CRUISE SPEED     </a:t>
            </a:r>
            <a:r>
              <a:rPr lang="en-US" dirty="0" smtClean="0"/>
              <a:t>STABILITY</a:t>
            </a:r>
            <a:r>
              <a:rPr lang="en-US" dirty="0"/>
              <a:t>		</a:t>
            </a:r>
            <a:r>
              <a:rPr lang="en-US" dirty="0" smtClean="0"/>
              <a:t>      AFT</a:t>
            </a:r>
            <a:r>
              <a:rPr lang="en-US" dirty="0"/>
              <a:t>		</a:t>
            </a:r>
            <a:r>
              <a:rPr lang="en-US" dirty="0" smtClean="0"/>
              <a:t>                                                                         </a:t>
            </a:r>
            <a:endParaRPr lang="en-US" dirty="0">
              <a:sym typeface="Symbol" panose="05050102010706020507" pitchFamily="18" charset="2"/>
            </a:endParaRPr>
          </a:p>
          <a:p>
            <a:pPr marL="457200" lvl="1" indent="0">
              <a:buNone/>
            </a:pPr>
            <a:r>
              <a:rPr lang="en-US" dirty="0">
                <a:sym typeface="Symbol" panose="05050102010706020507" pitchFamily="18" charset="2"/>
              </a:rPr>
              <a:t> </a:t>
            </a:r>
            <a:r>
              <a:rPr lang="en-US" dirty="0" smtClean="0">
                <a:sym typeface="Symbol" panose="05050102010706020507" pitchFamily="18" charset="2"/>
              </a:rPr>
              <a:t>            </a:t>
            </a:r>
            <a:r>
              <a:rPr lang="en-US" dirty="0" smtClean="0"/>
              <a:t>FWD </a:t>
            </a:r>
          </a:p>
          <a:p>
            <a:pPr lvl="1"/>
            <a:r>
              <a:rPr lang="en-US" dirty="0" smtClean="0"/>
              <a:t>Effects of Aft CG:</a:t>
            </a:r>
          </a:p>
          <a:p>
            <a:pPr lvl="2"/>
            <a:r>
              <a:rPr lang="en-US" dirty="0" smtClean="0"/>
              <a:t>Decreased longitudinal stability: As angle of attack is increased it tends to result in additional increased angle of attack (very light stick forces). The aircraft will tend to pitch up toward stall during takeoff, and may require full-down elevator at slow speeds to counteract the nose-up tendency. May attempt to pitch-up toward a stall on landing. </a:t>
            </a:r>
          </a:p>
          <a:p>
            <a:pPr lvl="2"/>
            <a:r>
              <a:rPr lang="en-US" dirty="0" smtClean="0"/>
              <a:t>Higher cruise speed: reduced drag, as a small anger of attack is required  to maintain altitude. Less elevator down force to drag around. </a:t>
            </a:r>
          </a:p>
          <a:p>
            <a:pPr lvl="2"/>
            <a:r>
              <a:rPr lang="en-US" dirty="0" smtClean="0"/>
              <a:t>Lower stall speed: less wing loading. </a:t>
            </a:r>
          </a:p>
          <a:p>
            <a:pPr lvl="3"/>
            <a:r>
              <a:rPr lang="en-US" dirty="0" smtClean="0"/>
              <a:t>EEPP p. 247.                                                                                </a:t>
            </a:r>
            <a:endParaRPr lang="en-US" dirty="0"/>
          </a:p>
        </p:txBody>
      </p:sp>
      <p:sp>
        <p:nvSpPr>
          <p:cNvPr id="4" name="TextBox 3"/>
          <p:cNvSpPr txBox="1"/>
          <p:nvPr/>
        </p:nvSpPr>
        <p:spPr>
          <a:xfrm>
            <a:off x="4780548" y="2502569"/>
            <a:ext cx="497306" cy="461665"/>
          </a:xfrm>
          <a:prstGeom prst="rect">
            <a:avLst/>
          </a:prstGeom>
          <a:noFill/>
        </p:spPr>
        <p:txBody>
          <a:bodyPr wrap="square" rtlCol="0">
            <a:spAutoFit/>
          </a:bodyPr>
          <a:lstStyle/>
          <a:p>
            <a:r>
              <a:rPr lang="en-US" sz="2400" dirty="0">
                <a:sym typeface="Symbol" panose="05050102010706020507" pitchFamily="18" charset="2"/>
              </a:rPr>
              <a:t></a:t>
            </a:r>
            <a:endParaRPr lang="en-US" sz="2400" dirty="0"/>
          </a:p>
        </p:txBody>
      </p:sp>
      <p:sp>
        <p:nvSpPr>
          <p:cNvPr id="5" name="TextBox 4"/>
          <p:cNvSpPr txBox="1"/>
          <p:nvPr/>
        </p:nvSpPr>
        <p:spPr>
          <a:xfrm>
            <a:off x="6777790" y="2502568"/>
            <a:ext cx="497306" cy="461665"/>
          </a:xfrm>
          <a:prstGeom prst="rect">
            <a:avLst/>
          </a:prstGeom>
          <a:noFill/>
        </p:spPr>
        <p:txBody>
          <a:bodyPr wrap="square" rtlCol="0">
            <a:spAutoFit/>
          </a:bodyPr>
          <a:lstStyle/>
          <a:p>
            <a:r>
              <a:rPr lang="en-US" sz="2400" dirty="0">
                <a:sym typeface="Symbol" panose="05050102010706020507" pitchFamily="18" charset="2"/>
              </a:rPr>
              <a:t></a:t>
            </a:r>
            <a:endParaRPr lang="en-US" sz="2400" dirty="0"/>
          </a:p>
        </p:txBody>
      </p:sp>
      <p:sp>
        <p:nvSpPr>
          <p:cNvPr id="6" name="TextBox 5"/>
          <p:cNvSpPr txBox="1"/>
          <p:nvPr/>
        </p:nvSpPr>
        <p:spPr>
          <a:xfrm>
            <a:off x="8701624" y="2502567"/>
            <a:ext cx="497306" cy="461665"/>
          </a:xfrm>
          <a:prstGeom prst="rect">
            <a:avLst/>
          </a:prstGeom>
          <a:noFill/>
        </p:spPr>
        <p:txBody>
          <a:bodyPr wrap="square" rtlCol="0">
            <a:spAutoFit/>
          </a:bodyPr>
          <a:lstStyle/>
          <a:p>
            <a:r>
              <a:rPr lang="en-US" sz="2400" dirty="0">
                <a:sym typeface="Symbol" panose="05050102010706020507" pitchFamily="18" charset="2"/>
              </a:rPr>
              <a:t></a:t>
            </a:r>
            <a:endParaRPr lang="en-US" sz="2400" dirty="0"/>
          </a:p>
        </p:txBody>
      </p:sp>
      <p:sp>
        <p:nvSpPr>
          <p:cNvPr id="7" name="TextBox 6"/>
          <p:cNvSpPr txBox="1"/>
          <p:nvPr/>
        </p:nvSpPr>
        <p:spPr>
          <a:xfrm>
            <a:off x="4781768" y="2964232"/>
            <a:ext cx="497306" cy="461665"/>
          </a:xfrm>
          <a:prstGeom prst="rect">
            <a:avLst/>
          </a:prstGeom>
          <a:noFill/>
        </p:spPr>
        <p:txBody>
          <a:bodyPr wrap="square" rtlCol="0">
            <a:spAutoFit/>
          </a:bodyPr>
          <a:lstStyle/>
          <a:p>
            <a:r>
              <a:rPr lang="en-US" sz="2400" dirty="0">
                <a:sym typeface="Symbol" panose="05050102010706020507" pitchFamily="18" charset="2"/>
              </a:rPr>
              <a:t></a:t>
            </a:r>
            <a:endParaRPr lang="en-US" sz="2400" dirty="0"/>
          </a:p>
        </p:txBody>
      </p:sp>
      <p:sp>
        <p:nvSpPr>
          <p:cNvPr id="8" name="TextBox 7"/>
          <p:cNvSpPr txBox="1"/>
          <p:nvPr/>
        </p:nvSpPr>
        <p:spPr>
          <a:xfrm>
            <a:off x="6765759" y="2964231"/>
            <a:ext cx="497306" cy="461665"/>
          </a:xfrm>
          <a:prstGeom prst="rect">
            <a:avLst/>
          </a:prstGeom>
          <a:noFill/>
        </p:spPr>
        <p:txBody>
          <a:bodyPr wrap="square" rtlCol="0">
            <a:spAutoFit/>
          </a:bodyPr>
          <a:lstStyle/>
          <a:p>
            <a:r>
              <a:rPr lang="en-US" sz="2400" dirty="0">
                <a:sym typeface="Symbol" panose="05050102010706020507" pitchFamily="18" charset="2"/>
              </a:rPr>
              <a:t></a:t>
            </a:r>
            <a:endParaRPr lang="en-US" sz="2400" dirty="0"/>
          </a:p>
        </p:txBody>
      </p:sp>
      <p:sp>
        <p:nvSpPr>
          <p:cNvPr id="9" name="TextBox 8"/>
          <p:cNvSpPr txBox="1"/>
          <p:nvPr/>
        </p:nvSpPr>
        <p:spPr>
          <a:xfrm>
            <a:off x="8689593" y="2937892"/>
            <a:ext cx="497306" cy="461665"/>
          </a:xfrm>
          <a:prstGeom prst="rect">
            <a:avLst/>
          </a:prstGeom>
          <a:noFill/>
        </p:spPr>
        <p:txBody>
          <a:bodyPr wrap="square" rtlCol="0">
            <a:spAutoFit/>
          </a:bodyPr>
          <a:lstStyle/>
          <a:p>
            <a:r>
              <a:rPr lang="en-US" sz="2400" dirty="0">
                <a:sym typeface="Symbol" panose="05050102010706020507" pitchFamily="18" charset="2"/>
              </a:rPr>
              <a:t></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552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--Cruising along, you have a total AC power failure. You are able to get one generator back on-line. How do you know much power the generator is producing? </a:t>
            </a:r>
          </a:p>
        </p:txBody>
      </p:sp>
      <p:sp>
        <p:nvSpPr>
          <p:cNvPr id="3" name="Content Placeholder 2"/>
          <p:cNvSpPr>
            <a:spLocks noGrp="1"/>
          </p:cNvSpPr>
          <p:nvPr>
            <p:ph idx="1"/>
          </p:nvPr>
        </p:nvSpPr>
        <p:spPr>
          <a:xfrm>
            <a:off x="1108125" y="2229379"/>
            <a:ext cx="10233800" cy="4351338"/>
          </a:xfrm>
        </p:spPr>
        <p:txBody>
          <a:bodyPr anchor="t"/>
          <a:lstStyle/>
          <a:p>
            <a:r>
              <a:rPr lang="en-US" i="1" dirty="0"/>
              <a:t>Reference the Ammeter</a:t>
            </a:r>
            <a:endParaRPr lang="en-US" dirty="0"/>
          </a:p>
          <a:p>
            <a:pPr lvl="1"/>
            <a:r>
              <a:rPr lang="en-US" dirty="0"/>
              <a:t>An Ammeter measures the flow of the electric current in AMPS. An ammeter is used to monitor the performance of the airplane electrical system. The ammeter shows if the alternator/generator is producing an adequate supply of electrical power. It also indicates whether or not the battery is receiving an electrical charge. **Some gouge references “Kilowatts” as the answer.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547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would be affected by a no-flap landing</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Faster </a:t>
            </a:r>
            <a:r>
              <a:rPr lang="en-US" i="1" dirty="0"/>
              <a:t>approach speed, touch down speed, and longer landing distance.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4480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--Passing </a:t>
            </a:r>
            <a:r>
              <a:rPr lang="en-US" sz="3200" dirty="0"/>
              <a:t>FL210 while climbing to FL350, you have a pressurization problem. What indications will you have. </a:t>
            </a:r>
            <a:br>
              <a:rPr lang="en-US" sz="3200" dirty="0"/>
            </a:b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Pressure differential will decrease, cabin altitude will be increasing.</a:t>
            </a:r>
            <a:endParaRPr lang="en-US" dirty="0"/>
          </a:p>
          <a:p>
            <a:pPr lvl="1"/>
            <a:r>
              <a:rPr lang="en-US" dirty="0"/>
              <a:t>Pressure differential is the difference between outside air pressure and the pressure vessel (cabin.) A standard pressure differential is about 7.5-9.5 PSI.  If the pressure differential is decreasing it means that the cabin is not pressurizing.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5459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the temperature is 58 degrees F, and the dew point is 55 degrees F, what could happen? 	</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Any </a:t>
            </a:r>
            <a:r>
              <a:rPr lang="en-US" i="1" dirty="0"/>
              <a:t>further decrease in temperature would produce fog or low ceilings, if they’re aren’t any already. </a:t>
            </a:r>
            <a:endParaRPr lang="en-US" i="1" dirty="0" smtClean="0"/>
          </a:p>
          <a:p>
            <a:pPr lvl="1"/>
            <a:r>
              <a:rPr lang="en-US" dirty="0">
                <a:solidFill>
                  <a:schemeClr val="accent2">
                    <a:lumMod val="75000"/>
                  </a:schemeClr>
                </a:solidFill>
              </a:rPr>
              <a:t>When the dew point temperature and air temperature are equal, the air is said to be saturated. Dew point temperature is NEVER GREATER than the air temperature. Therefore, if the air cools, moisture must be removed from the air and this is accomplished through </a:t>
            </a:r>
            <a:r>
              <a:rPr lang="en-US" b="1" dirty="0">
                <a:solidFill>
                  <a:schemeClr val="accent2">
                    <a:lumMod val="75000"/>
                  </a:schemeClr>
                </a:solidFill>
              </a:rPr>
              <a:t>condensation</a:t>
            </a:r>
            <a:r>
              <a:rPr lang="en-US" dirty="0">
                <a:solidFill>
                  <a:schemeClr val="accent2">
                    <a:lumMod val="75000"/>
                  </a:schemeClr>
                </a:solidFill>
              </a:rPr>
              <a:t>. This process results in the formation of tiny water droplets that can lead to the development of fog, frost, clouds, or even precipitation</a:t>
            </a:r>
            <a:r>
              <a:rPr lang="en-US" dirty="0" smtClean="0">
                <a:solidFill>
                  <a:schemeClr val="accent2">
                    <a:lumMod val="75000"/>
                  </a:schemeClr>
                </a:solidFill>
              </a:rPr>
              <a:t>.</a:t>
            </a:r>
          </a:p>
          <a:p>
            <a:pPr lvl="2"/>
            <a:r>
              <a:rPr lang="en-US" dirty="0">
                <a:solidFill>
                  <a:schemeClr val="accent2">
                    <a:lumMod val="75000"/>
                  </a:schemeClr>
                </a:solidFill>
                <a:hlinkClick r:id="rId2"/>
              </a:rPr>
              <a:t>http://ww2010.atmos.uiuc.edu/(Gh)/</a:t>
            </a:r>
            <a:r>
              <a:rPr lang="en-US" dirty="0" smtClean="0">
                <a:solidFill>
                  <a:schemeClr val="accent2">
                    <a:lumMod val="75000"/>
                  </a:schemeClr>
                </a:solidFill>
                <a:hlinkClick r:id="rId2"/>
              </a:rPr>
              <a:t>guides/maps/sfcobs/dwp.rxml</a:t>
            </a:r>
            <a:endParaRPr lang="en-US" dirty="0" smtClean="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2449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the difference between stalls at high altitude and low altitude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Stalling AOA is the same, higher TAS at stall at high altitude, not as much THRUST AVAILABLE for recovery at high altitude.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825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do an emergency descent to 9000 feet. When you level off, your cabin altitude reads 9000 feet, your differential pressure is zero, and rate of climb is zero. Does your problem still exist? </a:t>
            </a:r>
            <a:r>
              <a:rPr lang="en-US" sz="3200" i="1" dirty="0"/>
              <a:t> </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Yes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3225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 --You are on the 270 radial, cleared to hold east on the 090 radial 20 DME fix with 20nm legs. The wind is from 360 degrees at 20 knots. What radial will your bearing pointer be pointing at before you start your turn inbound? </a:t>
            </a:r>
          </a:p>
        </p:txBody>
      </p:sp>
      <p:sp>
        <p:nvSpPr>
          <p:cNvPr id="3" name="Content Placeholder 2"/>
          <p:cNvSpPr>
            <a:spLocks noGrp="1"/>
          </p:cNvSpPr>
          <p:nvPr>
            <p:ph idx="1"/>
          </p:nvPr>
        </p:nvSpPr>
        <p:spPr>
          <a:xfrm>
            <a:off x="1108125" y="2229379"/>
            <a:ext cx="10233800" cy="4351338"/>
          </a:xfrm>
        </p:spPr>
        <p:txBody>
          <a:bodyPr anchor="t"/>
          <a:lstStyle/>
          <a:p>
            <a:r>
              <a:rPr lang="en-US" i="1" dirty="0"/>
              <a:t>Southwest. Or, left side aft of the </a:t>
            </a:r>
            <a:r>
              <a:rPr lang="en-US" i="1" dirty="0" err="1"/>
              <a:t>wingline</a:t>
            </a:r>
            <a:r>
              <a:rPr lang="en-US" i="1" dirty="0"/>
              <a:t> with the northerly crab put in. </a:t>
            </a:r>
            <a:endParaRPr lang="en-US" dirty="0"/>
          </a:p>
          <a:p>
            <a:pPr lvl="1"/>
            <a:r>
              <a:rPr lang="en-US" dirty="0"/>
              <a:t>Teardrop entry you would turn to 060 at the fix. Before your right turn back to intercept the 090 radial, you will be on some radial north of the 090 radial, therefore your bearing pointer will be pointing to a southwesterly heading.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6973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area of the engine does the fire extinguisher dispense into? </a:t>
            </a:r>
          </a:p>
        </p:txBody>
      </p:sp>
      <p:sp>
        <p:nvSpPr>
          <p:cNvPr id="3" name="Content Placeholder 2"/>
          <p:cNvSpPr>
            <a:spLocks noGrp="1"/>
          </p:cNvSpPr>
          <p:nvPr>
            <p:ph idx="1"/>
          </p:nvPr>
        </p:nvSpPr>
        <p:spPr>
          <a:xfrm>
            <a:off x="1108125" y="2229379"/>
            <a:ext cx="10233800" cy="4351338"/>
          </a:xfrm>
        </p:spPr>
        <p:txBody>
          <a:bodyPr anchor="t"/>
          <a:lstStyle/>
          <a:p>
            <a:r>
              <a:rPr lang="en-US" i="1" dirty="0"/>
              <a:t>Between the shroud and the engine</a:t>
            </a:r>
            <a:endParaRPr lang="en-US" dirty="0"/>
          </a:p>
          <a:p>
            <a:pPr lvl="1"/>
            <a:r>
              <a:rPr lang="en-US" i="1" u="sng" dirty="0">
                <a:hlinkClick r:id="rId2"/>
              </a:rPr>
              <a:t>https://www.faa.gov/regulations_policies/handbooks_manuals/aircraft/amt_airframe_handbook/media/ama_Ch17.pdf</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91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--When do compressor stalls occur? </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At </a:t>
            </a:r>
            <a:r>
              <a:rPr lang="en-US" i="1" dirty="0"/>
              <a:t>high AOA and high power settings</a:t>
            </a:r>
            <a:endParaRPr lang="en-US"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04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is jet engine oil cooled? </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Through </a:t>
            </a:r>
            <a:r>
              <a:rPr lang="en-US" i="1" dirty="0"/>
              <a:t>a Fuel/Oil heat exchanger</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254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on a 090 bearing to the station and cleared to hold on the 060 bearing. What heading would you turn to after crossing the fix? </a:t>
            </a:r>
          </a:p>
        </p:txBody>
      </p:sp>
      <p:sp>
        <p:nvSpPr>
          <p:cNvPr id="3" name="Content Placeholder 2"/>
          <p:cNvSpPr>
            <a:spLocks noGrp="1"/>
          </p:cNvSpPr>
          <p:nvPr>
            <p:ph idx="1"/>
          </p:nvPr>
        </p:nvSpPr>
        <p:spPr>
          <a:xfrm>
            <a:off x="1108125" y="2229379"/>
            <a:ext cx="10233800" cy="4351338"/>
          </a:xfrm>
        </p:spPr>
        <p:txBody>
          <a:bodyPr anchor="t"/>
          <a:lstStyle/>
          <a:p>
            <a:r>
              <a:rPr lang="en-US" i="1" dirty="0"/>
              <a:t>240 degrees (060 bearing is the 240 radial) </a:t>
            </a:r>
            <a:endParaRPr lang="en-US" dirty="0"/>
          </a:p>
          <a:p>
            <a:pPr lvl="1"/>
            <a:r>
              <a:rPr lang="en-US" dirty="0"/>
              <a:t>Bearings are TO the station, Radials are from the station.  Essentially, cleared to hold at the XYZ VOR 240 radial.  You are on the 270 radial (090 bearing TO the station) so at the fix you would turn right for a direct entry into holding.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337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affects the turn radius the most? Altitude, weight, load factor, or airspeed? </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Airspeed</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268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conditions are conducive to the formation of frost on an airplane?</a:t>
            </a:r>
          </a:p>
        </p:txBody>
      </p:sp>
      <p:sp>
        <p:nvSpPr>
          <p:cNvPr id="3" name="Content Placeholder 2"/>
          <p:cNvSpPr>
            <a:spLocks noGrp="1"/>
          </p:cNvSpPr>
          <p:nvPr>
            <p:ph idx="1"/>
          </p:nvPr>
        </p:nvSpPr>
        <p:spPr>
          <a:xfrm>
            <a:off x="1108125" y="2229379"/>
            <a:ext cx="10233800" cy="4351338"/>
          </a:xfrm>
        </p:spPr>
        <p:txBody>
          <a:bodyPr anchor="t"/>
          <a:lstStyle/>
          <a:p>
            <a:r>
              <a:rPr lang="en-US" i="1" dirty="0"/>
              <a:t>Clear night, below freezing temperatures (30deg F), light winds and no precipitation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502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--How </a:t>
            </a:r>
            <a:r>
              <a:rPr lang="en-US" sz="3200" dirty="0"/>
              <a:t>are TAS, IAS, and GS on takeoff related to airport pressure altitude? </a:t>
            </a:r>
            <a:br>
              <a:rPr lang="en-US" sz="3200" dirty="0"/>
            </a:b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Regardless of pressure altitude, IAS required to takeoff remains constant (same amount of air molecules going over the wing are required to lift off.) However at higher pressure altitudes (think Denver) the air is less dense and therefore require a higher TAS and thus a higher GS is required.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95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has an effect on specific range? </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Gross </a:t>
            </a:r>
            <a:r>
              <a:rPr lang="en-US" i="1" dirty="0"/>
              <a:t>weight, altitude, and aircraft </a:t>
            </a:r>
            <a:r>
              <a:rPr lang="en-US" i="1" dirty="0" smtClean="0"/>
              <a:t>configuration</a:t>
            </a:r>
          </a:p>
          <a:p>
            <a:pPr lvl="1"/>
            <a:r>
              <a:rPr lang="en-US" i="1" dirty="0" smtClean="0"/>
              <a:t>Specific range is the distance an aircraft travels per unit of fuel consumed. </a:t>
            </a:r>
            <a:endParaRPr lang="en-US" i="1" dirty="0"/>
          </a:p>
          <a:p>
            <a:pPr lvl="1"/>
            <a:r>
              <a:rPr lang="en-US" i="1" dirty="0" smtClean="0"/>
              <a:t>SFC = TAS/FF</a:t>
            </a:r>
          </a:p>
          <a:p>
            <a:pPr lvl="2"/>
            <a:r>
              <a:rPr lang="en-US" dirty="0">
                <a:hlinkClick r:id="rId2"/>
              </a:rPr>
              <a:t>http://</a:t>
            </a:r>
            <a:r>
              <a:rPr lang="en-US" dirty="0" smtClean="0">
                <a:hlinkClick r:id="rId2"/>
              </a:rPr>
              <a:t>www.askacfi.com/860/what-is-specific-range.htm</a:t>
            </a:r>
            <a:endParaRPr lang="en-US" dirty="0" smtClean="0"/>
          </a:p>
          <a:p>
            <a:pPr marL="914400" lvl="2" indent="0">
              <a:buNone/>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2418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--Why does specific range increase with an increase in altitude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Greater TAS, lower air temperatures, increased engine RPM, and lower fuel consumption. </a:t>
            </a:r>
            <a:endParaRPr lang="en-US" dirty="0"/>
          </a:p>
          <a:p>
            <a:pPr lvl="1"/>
            <a:r>
              <a:rPr lang="en-US" dirty="0"/>
              <a:t>Specific Range = NM/</a:t>
            </a:r>
            <a:r>
              <a:rPr lang="en-US" dirty="0" err="1"/>
              <a:t>lb</a:t>
            </a:r>
            <a:r>
              <a:rPr lang="en-US" dirty="0"/>
              <a:t> of JP-5</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797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performing a circling approach and lose sight of the runway, what are the missed approach procedures? </a:t>
            </a:r>
          </a:p>
        </p:txBody>
      </p:sp>
      <p:sp>
        <p:nvSpPr>
          <p:cNvPr id="3" name="Content Placeholder 2"/>
          <p:cNvSpPr>
            <a:spLocks noGrp="1"/>
          </p:cNvSpPr>
          <p:nvPr>
            <p:ph idx="1"/>
          </p:nvPr>
        </p:nvSpPr>
        <p:spPr>
          <a:xfrm>
            <a:off x="1108125" y="2229379"/>
            <a:ext cx="10233800" cy="4351338"/>
          </a:xfrm>
        </p:spPr>
        <p:txBody>
          <a:bodyPr anchor="t"/>
          <a:lstStyle/>
          <a:p>
            <a:r>
              <a:rPr lang="en-US" i="1" dirty="0"/>
              <a:t>Make a climbing turn TOWARDS the landing runway and fly the published missed approach procedure, when established on a segment of the procedure.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68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flying at 0.86 IMN and you slow down. At what speed must you notify ATC</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0.82IMN (5% Change)</a:t>
            </a:r>
            <a:endParaRPr lang="en-US" dirty="0"/>
          </a:p>
          <a:p>
            <a:pPr lvl="1"/>
            <a:r>
              <a:rPr lang="en-US" dirty="0"/>
              <a:t>8.6NM/min x 60 = 516KTAS-10KTAS=506KTAS/60=8.4NM/min=0.84IMN </a:t>
            </a:r>
          </a:p>
          <a:p>
            <a:pPr lvl="1"/>
            <a:r>
              <a:rPr lang="en-US" dirty="0"/>
              <a:t>5% of 516KTAS is 26 so 516-26=490KTAS/60=8.2NM/min=0.82IMN</a:t>
            </a:r>
          </a:p>
          <a:p>
            <a:pPr lvl="1"/>
            <a:r>
              <a:rPr lang="en-US" dirty="0"/>
              <a:t>Any change in the average TRUE AIRSPEED (at cruising altitude) when it varies by 5% or 10kts (Whichever is GREATER) from that filed in the flight plan. AIM 5-3-3</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2698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advised that cargo has been shifted from a forward cargo hold to an aft cargo hold. How does that affect the aircraft stability and cruise speed? </a:t>
            </a:r>
          </a:p>
        </p:txBody>
      </p:sp>
      <p:sp>
        <p:nvSpPr>
          <p:cNvPr id="3" name="Content Placeholder 2"/>
          <p:cNvSpPr>
            <a:spLocks noGrp="1"/>
          </p:cNvSpPr>
          <p:nvPr>
            <p:ph idx="1"/>
          </p:nvPr>
        </p:nvSpPr>
        <p:spPr>
          <a:xfrm>
            <a:off x="1108125" y="2229379"/>
            <a:ext cx="10233800" cy="4351338"/>
          </a:xfrm>
        </p:spPr>
        <p:txBody>
          <a:bodyPr anchor="t"/>
          <a:lstStyle/>
          <a:p>
            <a:r>
              <a:rPr lang="en-US" i="1" dirty="0"/>
              <a:t>It increases the cruise speed, and decreases longitudinal stability (stability about the lateral axis…pitch)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698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determines the optimum cruise altitude for a jet engine? </a:t>
            </a:r>
          </a:p>
        </p:txBody>
      </p:sp>
      <p:sp>
        <p:nvSpPr>
          <p:cNvPr id="3" name="Content Placeholder 2"/>
          <p:cNvSpPr>
            <a:spLocks noGrp="1"/>
          </p:cNvSpPr>
          <p:nvPr>
            <p:ph idx="1"/>
          </p:nvPr>
        </p:nvSpPr>
        <p:spPr>
          <a:xfrm>
            <a:off x="1108125" y="2229379"/>
            <a:ext cx="10233800" cy="4351338"/>
          </a:xfrm>
        </p:spPr>
        <p:txBody>
          <a:bodyPr anchor="t"/>
          <a:lstStyle/>
          <a:p>
            <a:r>
              <a:rPr lang="en-US" i="1" dirty="0" smtClean="0"/>
              <a:t>The </a:t>
            </a:r>
            <a:r>
              <a:rPr lang="en-US" i="1" dirty="0"/>
              <a:t>aircrafts gross weight at the beginning of the cruise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4274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a disadvantage of swept wings</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Reduces coefficient </a:t>
            </a:r>
            <a:r>
              <a:rPr lang="en-US" i="1" dirty="0"/>
              <a:t>of </a:t>
            </a:r>
            <a:r>
              <a:rPr lang="en-US" i="1" dirty="0" smtClean="0"/>
              <a:t>lift</a:t>
            </a:r>
          </a:p>
          <a:p>
            <a:r>
              <a:rPr lang="en-US" i="1" dirty="0" smtClean="0"/>
              <a:t> </a:t>
            </a:r>
            <a:r>
              <a:rPr lang="en-US" i="1" dirty="0"/>
              <a:t>I</a:t>
            </a:r>
            <a:r>
              <a:rPr lang="en-US" i="1" dirty="0" smtClean="0"/>
              <a:t>ncreases </a:t>
            </a:r>
            <a:r>
              <a:rPr lang="en-US" i="1" dirty="0"/>
              <a:t>stall </a:t>
            </a:r>
            <a:r>
              <a:rPr lang="en-US" i="1" dirty="0" smtClean="0"/>
              <a:t>speed</a:t>
            </a:r>
          </a:p>
          <a:p>
            <a:pPr lvl="1"/>
            <a:r>
              <a:rPr lang="en-US" i="1" dirty="0" smtClean="0"/>
              <a:t>increasing </a:t>
            </a:r>
            <a:r>
              <a:rPr lang="en-US" i="1" dirty="0"/>
              <a:t>take off and landing speeds (buffer above stall) and reducing field performance. </a:t>
            </a:r>
            <a:endParaRPr lang="en-US" i="1" dirty="0" smtClean="0"/>
          </a:p>
          <a:p>
            <a:r>
              <a:rPr lang="en-US" i="1" dirty="0" smtClean="0"/>
              <a:t>Stall </a:t>
            </a:r>
            <a:r>
              <a:rPr lang="en-US" i="1" dirty="0"/>
              <a:t>first at the wingtips, </a:t>
            </a:r>
            <a:endParaRPr lang="en-US" i="1" dirty="0" smtClean="0"/>
          </a:p>
          <a:p>
            <a:pPr lvl="1"/>
            <a:r>
              <a:rPr lang="en-US" i="1" dirty="0" smtClean="0"/>
              <a:t>which </a:t>
            </a:r>
            <a:r>
              <a:rPr lang="en-US" i="1" dirty="0"/>
              <a:t>in turn causes the CP to move forward producing a nose up pitching moment. This can lead to a deep stall, particularly in rear engine, T tail aircraft</a:t>
            </a:r>
            <a:endParaRPr lang="en-US" dirty="0"/>
          </a:p>
          <a:p>
            <a:pPr lvl="1"/>
            <a:r>
              <a:rPr lang="en-US" u="sng" dirty="0">
                <a:hlinkClick r:id="rId2"/>
              </a:rPr>
              <a:t>http://www.flightwork.com/training/pilot-interview/tech-question-database/aerodynamics.html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126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are the actions if you encounter a compressor stall at high altitude</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Reduce </a:t>
            </a:r>
            <a:r>
              <a:rPr lang="en-US" i="1" dirty="0"/>
              <a:t>the AOA, reduce fuel flow, and increase airspeed</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707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V</a:t>
            </a:r>
            <a:r>
              <a:rPr lang="en-US" sz="3200" baseline="-25000" dirty="0"/>
              <a:t>MU</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The minimum unstuck speed.  The speed at which an airplane can rotate off the ground without experiencing a tail strike.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741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is CAS</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Calibrated airspeed. Indicated airspeed corrected for position and installation errors.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190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 </a:t>
            </a:r>
            <a:r>
              <a:rPr lang="en-US" sz="3200" dirty="0"/>
              <a:t>an AC electrical system, what device converts AC to DC power? </a:t>
            </a:r>
          </a:p>
        </p:txBody>
      </p:sp>
      <p:sp>
        <p:nvSpPr>
          <p:cNvPr id="3" name="Content Placeholder 2"/>
          <p:cNvSpPr>
            <a:spLocks noGrp="1"/>
          </p:cNvSpPr>
          <p:nvPr>
            <p:ph idx="1"/>
          </p:nvPr>
        </p:nvSpPr>
        <p:spPr>
          <a:xfrm>
            <a:off x="1108125" y="2229379"/>
            <a:ext cx="10233800" cy="4351338"/>
          </a:xfrm>
        </p:spPr>
        <p:txBody>
          <a:bodyPr anchor="t"/>
          <a:lstStyle/>
          <a:p>
            <a:r>
              <a:rPr lang="en-US" i="1" dirty="0"/>
              <a:t>Transformer Rectifier (</a:t>
            </a:r>
            <a:r>
              <a:rPr lang="en-US" i="1" dirty="0" smtClean="0"/>
              <a:t>TR)</a:t>
            </a:r>
            <a:endParaRPr lang="en-US" dirty="0"/>
          </a:p>
          <a:p>
            <a:pPr lvl="1"/>
            <a:r>
              <a:rPr lang="en-US" dirty="0" smtClean="0"/>
              <a:t>Typically </a:t>
            </a:r>
            <a:r>
              <a:rPr lang="en-US" dirty="0"/>
              <a:t>115VAC at 400Hz to 28VDC</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8498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yields the best performance for a gas turbine engine?</a:t>
            </a:r>
          </a:p>
        </p:txBody>
      </p:sp>
      <p:sp>
        <p:nvSpPr>
          <p:cNvPr id="3" name="Content Placeholder 2"/>
          <p:cNvSpPr>
            <a:spLocks noGrp="1"/>
          </p:cNvSpPr>
          <p:nvPr>
            <p:ph idx="1"/>
          </p:nvPr>
        </p:nvSpPr>
        <p:spPr>
          <a:xfrm>
            <a:off x="1108125" y="2229379"/>
            <a:ext cx="10233800" cy="4351338"/>
          </a:xfrm>
        </p:spPr>
        <p:txBody>
          <a:bodyPr anchor="t"/>
          <a:lstStyle/>
          <a:p>
            <a:r>
              <a:rPr lang="en-US" i="1" dirty="0"/>
              <a:t>High RPM at a high airspeed.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7173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sequence of events would stop a turbine powered jet the fastest on landing</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Spoilers, reverse, brakes</a:t>
            </a:r>
            <a:endParaRPr lang="en-US" dirty="0"/>
          </a:p>
          <a:p>
            <a:pPr lvl="1"/>
            <a:r>
              <a:rPr lang="en-US" dirty="0"/>
              <a:t>Real tough one to research, so I’m going with the 90% of the gouge.  Since these planes seem to have auto everything.  If “idle, boards, brakes, stick, hook” is an answer, choose that one.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680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--Warm fronts will produce what type of thunderstorm</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If the warm air mass is unstable, thunderstorms may be embedded among the </a:t>
            </a:r>
            <a:r>
              <a:rPr lang="en-US" i="1" dirty="0" err="1"/>
              <a:t>stratiform</a:t>
            </a:r>
            <a:r>
              <a:rPr lang="en-US" i="1" dirty="0"/>
              <a:t> clouds ahead of the front, and after frontal passage thundershowers may continue.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8297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--Why does a swept wing aircraft roll when you step on the rudder</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The yaw induced by the rudder in a swept wing aircraft would cause one wing to advance faster increasing the relative wind and </a:t>
            </a:r>
            <a:r>
              <a:rPr lang="en-US" i="1" dirty="0" err="1"/>
              <a:t>chordwise</a:t>
            </a:r>
            <a:r>
              <a:rPr lang="en-US" i="1" dirty="0"/>
              <a:t> flow producing more lift (and more drag) and thus causing a rolling moment in the direction of the yaw. Referred to as </a:t>
            </a:r>
            <a:r>
              <a:rPr lang="en-US" i="1" dirty="0" err="1"/>
              <a:t>Proverse</a:t>
            </a:r>
            <a:r>
              <a:rPr lang="en-US" i="1" dirty="0"/>
              <a:t> roll.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255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would you do if you were flying into a strong jet stream and want to lower fuel consumption</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Climb </a:t>
            </a:r>
            <a:r>
              <a:rPr lang="en-US" i="1" dirty="0"/>
              <a:t>as high as you can (for fuel efficiency) and accelerate to a higher airspeed</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0276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encounter smoke in the cabin, what do you do</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Don the O2 mask and smoke goggles, then Reference the QRH (Quick Reference Handbook).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055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--MDA for the LOC 27 is 450’AGL, How far from the runway is the VDP? </a:t>
            </a:r>
          </a:p>
        </p:txBody>
      </p:sp>
      <p:sp>
        <p:nvSpPr>
          <p:cNvPr id="3" name="Content Placeholder 2"/>
          <p:cNvSpPr>
            <a:spLocks noGrp="1"/>
          </p:cNvSpPr>
          <p:nvPr>
            <p:ph idx="1"/>
          </p:nvPr>
        </p:nvSpPr>
        <p:spPr>
          <a:xfrm>
            <a:off x="1108125" y="2229379"/>
            <a:ext cx="10233800" cy="4351338"/>
          </a:xfrm>
        </p:spPr>
        <p:txBody>
          <a:bodyPr anchor="t"/>
          <a:lstStyle/>
          <a:p>
            <a:r>
              <a:rPr lang="en-US" i="1" dirty="0"/>
              <a:t>1.5nm</a:t>
            </a:r>
            <a:endParaRPr lang="en-US" dirty="0"/>
          </a:p>
          <a:p>
            <a:pPr lvl="1"/>
            <a:r>
              <a:rPr lang="en-US" dirty="0" smtClean="0"/>
              <a:t>450 </a:t>
            </a:r>
            <a:r>
              <a:rPr lang="en-US" strike="sngStrike" dirty="0" err="1"/>
              <a:t>ft</a:t>
            </a:r>
            <a:r>
              <a:rPr lang="en-US" dirty="0"/>
              <a:t>/ 300</a:t>
            </a:r>
            <a:r>
              <a:rPr lang="en-US" strike="sngStrike" dirty="0"/>
              <a:t>ft</a:t>
            </a:r>
            <a:r>
              <a:rPr lang="en-US" dirty="0"/>
              <a:t>/nm = 1.5nm (300 </a:t>
            </a:r>
            <a:r>
              <a:rPr lang="en-US" dirty="0" err="1"/>
              <a:t>ft</a:t>
            </a:r>
            <a:r>
              <a:rPr lang="en-US" dirty="0"/>
              <a:t>/nm is roughly a 3 degree glide path</a:t>
            </a:r>
            <a:r>
              <a:rPr lang="en-US" dirty="0" smtClean="0"/>
              <a:t>).</a:t>
            </a:r>
          </a:p>
          <a:p>
            <a:pPr lvl="1"/>
            <a:r>
              <a:rPr lang="en-US" dirty="0" smtClean="0">
                <a:solidFill>
                  <a:schemeClr val="accent2">
                    <a:lumMod val="75000"/>
                  </a:schemeClr>
                </a:solidFill>
              </a:rPr>
              <a:t>Visual Decent Point (VDP): A defined point on the final approach course of a non precision straight-in approach from which a normal decent from the MDA to the runway touch-down zone may commence, provided the runway or approach lights are clearly visible to pilot. </a:t>
            </a:r>
          </a:p>
          <a:p>
            <a:pPr lvl="1"/>
            <a:r>
              <a:rPr lang="en-US" dirty="0" smtClean="0">
                <a:solidFill>
                  <a:schemeClr val="accent2">
                    <a:lumMod val="75000"/>
                  </a:schemeClr>
                </a:solidFill>
              </a:rPr>
              <a:t>To calculate a 3 degree decent angle from the VDP t the runway, divide the groundspeed by 2, then multiple the result by 10 (100kts (GS) \ 2 x 10 = 500 fpm. </a:t>
            </a:r>
            <a:endParaRPr lang="en-US" dirty="0">
              <a:solidFill>
                <a:schemeClr val="accent2">
                  <a:lumMod val="75000"/>
                </a:schemeClr>
              </a:solidFill>
            </a:endParaRPr>
          </a:p>
          <a:p>
            <a:pPr lvl="2"/>
            <a:r>
              <a:rPr lang="en-US" dirty="0" smtClean="0">
                <a:solidFill>
                  <a:schemeClr val="accent2">
                    <a:lumMod val="75000"/>
                  </a:schemeClr>
                </a:solidFill>
              </a:rPr>
              <a:t>EEPP p. 77.</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424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--MDA for the LOC 27 is 450’AGL, Time from FAF to MAP is 3:00. How long after the FAF will your VDP occur? </a:t>
            </a:r>
          </a:p>
        </p:txBody>
      </p:sp>
      <p:sp>
        <p:nvSpPr>
          <p:cNvPr id="3" name="Content Placeholder 2"/>
          <p:cNvSpPr>
            <a:spLocks noGrp="1"/>
          </p:cNvSpPr>
          <p:nvPr>
            <p:ph idx="1"/>
          </p:nvPr>
        </p:nvSpPr>
        <p:spPr>
          <a:xfrm>
            <a:off x="1108125" y="2229379"/>
            <a:ext cx="10233800" cy="4351338"/>
          </a:xfrm>
        </p:spPr>
        <p:txBody>
          <a:bodyPr anchor="t"/>
          <a:lstStyle/>
          <a:p>
            <a:r>
              <a:rPr lang="en-US" i="1" dirty="0"/>
              <a:t>2:15</a:t>
            </a:r>
            <a:endParaRPr lang="en-US" dirty="0"/>
          </a:p>
          <a:p>
            <a:pPr lvl="1"/>
            <a:r>
              <a:rPr lang="en-US" dirty="0"/>
              <a:t>Take 10% of the MDA (AGL) and subtract it from the total time. That is your time on the approach until reaching the VDP 450 x 10% = 45 sec.  3:00 – 0:45 = 2:15</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9167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t>
            </a:r>
            <a:r>
              <a:rPr lang="en-US" sz="3200" dirty="0"/>
              <a:t>What does L/D</a:t>
            </a:r>
            <a:r>
              <a:rPr lang="en-US" sz="3200" baseline="-25000" dirty="0"/>
              <a:t>MAX </a:t>
            </a:r>
            <a:r>
              <a:rPr lang="en-US" sz="3200" dirty="0"/>
              <a:t>give you for a jet aircraft? </a:t>
            </a:r>
          </a:p>
        </p:txBody>
      </p:sp>
      <p:sp>
        <p:nvSpPr>
          <p:cNvPr id="3" name="Content Placeholder 2"/>
          <p:cNvSpPr>
            <a:spLocks noGrp="1"/>
          </p:cNvSpPr>
          <p:nvPr>
            <p:ph idx="1"/>
          </p:nvPr>
        </p:nvSpPr>
        <p:spPr>
          <a:xfrm>
            <a:off x="1108125" y="2229379"/>
            <a:ext cx="10233800" cy="4351338"/>
          </a:xfrm>
        </p:spPr>
        <p:txBody>
          <a:bodyPr anchor="t"/>
          <a:lstStyle/>
          <a:p>
            <a:r>
              <a:rPr lang="en-US" i="1" dirty="0"/>
              <a:t>Max endurance, Max angle of climb, Max power off glide </a:t>
            </a:r>
            <a:r>
              <a:rPr lang="en-US" i="1" dirty="0" smtClean="0"/>
              <a:t>range (or best glide speed).</a:t>
            </a:r>
          </a:p>
          <a:p>
            <a:r>
              <a:rPr lang="en-US" i="1" dirty="0" smtClean="0">
                <a:solidFill>
                  <a:schemeClr val="accent2">
                    <a:lumMod val="75000"/>
                  </a:schemeClr>
                </a:solidFill>
              </a:rPr>
              <a:t>Ratio determines the airspeed at which the most lift is produced for the least amount of drag. </a:t>
            </a:r>
          </a:p>
          <a:p>
            <a:pPr lvl="1"/>
            <a:r>
              <a:rPr lang="en-US" i="1" dirty="0" smtClean="0">
                <a:solidFill>
                  <a:schemeClr val="accent2">
                    <a:lumMod val="75000"/>
                  </a:schemeClr>
                </a:solidFill>
              </a:rPr>
              <a:t>EEPP p. 351. </a:t>
            </a:r>
            <a:endParaRPr lang="en-US" dirty="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6075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bearing pointer moves from 5 degrees in front of the wing to 5 degrees behind the wing in 8 minutes, you are doing 360kts. How far from the station are you? </a:t>
            </a:r>
          </a:p>
        </p:txBody>
      </p:sp>
      <p:sp>
        <p:nvSpPr>
          <p:cNvPr id="3" name="Content Placeholder 2"/>
          <p:cNvSpPr>
            <a:spLocks noGrp="1"/>
          </p:cNvSpPr>
          <p:nvPr>
            <p:ph idx="1"/>
          </p:nvPr>
        </p:nvSpPr>
        <p:spPr>
          <a:xfrm>
            <a:off x="1108125" y="2229379"/>
            <a:ext cx="10233800" cy="4351338"/>
          </a:xfrm>
        </p:spPr>
        <p:txBody>
          <a:bodyPr anchor="t"/>
          <a:lstStyle/>
          <a:p>
            <a:r>
              <a:rPr lang="en-US" i="1" dirty="0"/>
              <a:t>288nm</a:t>
            </a:r>
            <a:endParaRPr lang="en-US" dirty="0"/>
          </a:p>
          <a:p>
            <a:pPr lvl="1"/>
            <a:r>
              <a:rPr lang="en-US" dirty="0"/>
              <a:t>360 NM/</a:t>
            </a:r>
            <a:r>
              <a:rPr lang="en-US" strike="sngStrike" dirty="0" err="1"/>
              <a:t>hr</a:t>
            </a:r>
            <a:r>
              <a:rPr lang="en-US" strike="sngStrike" dirty="0"/>
              <a:t> </a:t>
            </a:r>
            <a:r>
              <a:rPr lang="en-US" dirty="0"/>
              <a:t>/ 60 min/</a:t>
            </a:r>
            <a:r>
              <a:rPr lang="en-US" strike="sngStrike" dirty="0" err="1"/>
              <a:t>hr</a:t>
            </a:r>
            <a:r>
              <a:rPr lang="en-US" strike="sngStrike" dirty="0"/>
              <a:t> </a:t>
            </a:r>
            <a:r>
              <a:rPr lang="en-US" dirty="0"/>
              <a:t>= 6 NM/min.  6NM / </a:t>
            </a:r>
            <a:r>
              <a:rPr lang="en-US" strike="sngStrike" dirty="0"/>
              <a:t>min</a:t>
            </a:r>
            <a:r>
              <a:rPr lang="en-US" dirty="0"/>
              <a:t> x 8 </a:t>
            </a:r>
            <a:r>
              <a:rPr lang="en-US" strike="sngStrike" dirty="0"/>
              <a:t>min</a:t>
            </a:r>
            <a:r>
              <a:rPr lang="en-US" dirty="0"/>
              <a:t> = 48 NM.  48NM / 10 degrees = 4.8 degrees / NM x 60 = 288nm.  At 60nm, 1 degree = 1nm. At 120nm 1 degree = 2nm. At 180nm 1 degree = 3nm, at 240nm 1 degree = 4nm.  So the answer makes sense. At 288nm 1 degree = 4.8nm</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1112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a:t>
            </a:r>
            <a:r>
              <a:rPr lang="en-US" sz="3200" dirty="0"/>
              <a:t>has a greater effect on landing distance, gross weight or landing speed? </a:t>
            </a:r>
            <a:br>
              <a:rPr lang="en-US" sz="3200" dirty="0"/>
            </a:b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Landing speed</a:t>
            </a:r>
            <a:endParaRPr lang="en-US" dirty="0"/>
          </a:p>
          <a:p>
            <a:pPr lvl="1"/>
            <a:r>
              <a:rPr lang="en-US" i="1" u="sng" dirty="0">
                <a:hlinkClick r:id="rId2"/>
              </a:rPr>
              <a:t>https://www.faa.gov/regulations_policies/handbooks_manuals/aviation/pilot_handbook/media/PHAK%20-%</a:t>
            </a:r>
            <a:r>
              <a:rPr lang="en-US" i="1" u="sng" dirty="0" smtClean="0">
                <a:hlinkClick r:id="rId2"/>
              </a:rPr>
              <a:t>20Chapter%2010.pdf</a:t>
            </a:r>
            <a:endParaRPr lang="en-US" i="1" u="sng" dirty="0" smtClean="0"/>
          </a:p>
          <a:p>
            <a:pPr lvl="2"/>
            <a:r>
              <a:rPr lang="en-US" dirty="0">
                <a:solidFill>
                  <a:schemeClr val="accent2">
                    <a:lumMod val="75000"/>
                  </a:schemeClr>
                </a:solidFill>
              </a:rPr>
              <a:t>For an example of the effect of a change in gross weight, a 21 percent increase in landing weight will require a ten percent increase in landing speed to support the greater weight. </a:t>
            </a:r>
            <a:r>
              <a:rPr lang="en-US" dirty="0" smtClean="0">
                <a:solidFill>
                  <a:schemeClr val="accent2">
                    <a:lumMod val="75000"/>
                  </a:schemeClr>
                </a:solidFill>
              </a:rPr>
              <a:t>(10-15)</a:t>
            </a:r>
          </a:p>
          <a:p>
            <a:pPr lvl="2"/>
            <a:r>
              <a:rPr lang="en-US" dirty="0">
                <a:solidFill>
                  <a:schemeClr val="accent2">
                    <a:lumMod val="75000"/>
                  </a:schemeClr>
                </a:solidFill>
              </a:rPr>
              <a:t>A ten percent excess landing speed causes at least a 21 percent increase in landing distance. </a:t>
            </a:r>
            <a:r>
              <a:rPr lang="en-US" dirty="0" smtClean="0">
                <a:solidFill>
                  <a:schemeClr val="accent2">
                    <a:lumMod val="75000"/>
                  </a:schemeClr>
                </a:solidFill>
              </a:rPr>
              <a:t>(10-16)</a:t>
            </a:r>
            <a:endParaRPr lang="en-US" dirty="0">
              <a:solidFill>
                <a:schemeClr val="accent2">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2273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on a northerly heading and the VOR bearing pointer is showing a bearing of 260. Eight minutes later the bearing is showing 280. Your traveling 420KTAS and the wind is 360 @ 60KTS.  How far away is the VOR? </a:t>
            </a:r>
          </a:p>
        </p:txBody>
      </p:sp>
      <p:sp>
        <p:nvSpPr>
          <p:cNvPr id="3" name="Content Placeholder 2"/>
          <p:cNvSpPr>
            <a:spLocks noGrp="1"/>
          </p:cNvSpPr>
          <p:nvPr>
            <p:ph idx="1"/>
          </p:nvPr>
        </p:nvSpPr>
        <p:spPr>
          <a:xfrm>
            <a:off x="1108125" y="2229379"/>
            <a:ext cx="10233800" cy="4351338"/>
          </a:xfrm>
        </p:spPr>
        <p:txBody>
          <a:bodyPr anchor="t"/>
          <a:lstStyle/>
          <a:p>
            <a:r>
              <a:rPr lang="en-US" i="1" dirty="0"/>
              <a:t>144nm</a:t>
            </a:r>
            <a:endParaRPr lang="en-US" dirty="0"/>
          </a:p>
          <a:p>
            <a:pPr lvl="1"/>
            <a:r>
              <a:rPr lang="en-US" dirty="0" smtClean="0"/>
              <a:t>420KTAS </a:t>
            </a:r>
            <a:r>
              <a:rPr lang="en-US" dirty="0"/>
              <a:t>– 60KTS headwind = 360KTS GS.  360KTS/60min = 6NM/min</a:t>
            </a:r>
          </a:p>
          <a:p>
            <a:pPr lvl="1"/>
            <a:r>
              <a:rPr lang="en-US" dirty="0" smtClean="0"/>
              <a:t>6NM/</a:t>
            </a:r>
            <a:r>
              <a:rPr lang="en-US" strike="sngStrike" dirty="0" smtClean="0"/>
              <a:t>min</a:t>
            </a:r>
            <a:r>
              <a:rPr lang="en-US" dirty="0" smtClean="0"/>
              <a:t> </a:t>
            </a:r>
            <a:r>
              <a:rPr lang="en-US" dirty="0"/>
              <a:t>x 8 </a:t>
            </a:r>
            <a:r>
              <a:rPr lang="en-US" strike="sngStrike" dirty="0"/>
              <a:t>min</a:t>
            </a:r>
            <a:r>
              <a:rPr lang="en-US" dirty="0"/>
              <a:t> = 48NM / 20 degrees = 2.4 NM per degree</a:t>
            </a:r>
          </a:p>
          <a:p>
            <a:pPr lvl="1"/>
            <a:r>
              <a:rPr lang="en-US" dirty="0" smtClean="0"/>
              <a:t>Apply </a:t>
            </a:r>
            <a:r>
              <a:rPr lang="en-US" dirty="0"/>
              <a:t>the 60-to-1 rule so 60 x 2.4 = 144nm</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55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--Your DME is inoperative. You turn 90 degrees to the station and time for 1min. The needle falls from 5 degrees above the </a:t>
            </a:r>
            <a:r>
              <a:rPr lang="en-US" sz="3200" dirty="0" err="1"/>
              <a:t>wingline</a:t>
            </a:r>
            <a:r>
              <a:rPr lang="en-US" sz="3200" dirty="0"/>
              <a:t> to 5 degrees below the </a:t>
            </a:r>
            <a:r>
              <a:rPr lang="en-US" sz="3200" dirty="0" err="1"/>
              <a:t>wingline</a:t>
            </a:r>
            <a:r>
              <a:rPr lang="en-US" sz="3200" dirty="0"/>
              <a:t>. You are doing 480KTAS. What is your distance from the station</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48NM</a:t>
            </a:r>
            <a:endParaRPr lang="en-US" dirty="0"/>
          </a:p>
          <a:p>
            <a:pPr lvl="1"/>
            <a:r>
              <a:rPr lang="en-US" dirty="0" smtClean="0"/>
              <a:t>480KTAS </a:t>
            </a:r>
            <a:r>
              <a:rPr lang="en-US" dirty="0"/>
              <a:t>(assuming no wind) = 8NM/min in 1 minute, you have traveled 8NM. </a:t>
            </a:r>
          </a:p>
          <a:p>
            <a:pPr lvl="1"/>
            <a:r>
              <a:rPr lang="en-US" dirty="0" smtClean="0"/>
              <a:t>8NM </a:t>
            </a:r>
            <a:r>
              <a:rPr lang="en-US" dirty="0"/>
              <a:t>/ 10 degrees = 0.8 NM per degree</a:t>
            </a:r>
          </a:p>
          <a:p>
            <a:pPr lvl="1"/>
            <a:r>
              <a:rPr lang="en-US" dirty="0" smtClean="0"/>
              <a:t>60 </a:t>
            </a:r>
            <a:r>
              <a:rPr lang="en-US" dirty="0"/>
              <a:t>x 0.8 NM per degree = 48NM</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716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at 25000 </a:t>
            </a:r>
            <a:r>
              <a:rPr lang="en-US" sz="3200" dirty="0" err="1"/>
              <a:t>ft</a:t>
            </a:r>
            <a:r>
              <a:rPr lang="en-US" sz="3200" dirty="0"/>
              <a:t>, there is a Level 5 thunderstorm 80nm in front of you. You tilt your radar up 1.5 degrees and the cell disappears. How high is the top of the thunderstorm? </a:t>
            </a:r>
          </a:p>
        </p:txBody>
      </p:sp>
      <p:sp>
        <p:nvSpPr>
          <p:cNvPr id="3" name="Content Placeholder 2"/>
          <p:cNvSpPr>
            <a:spLocks noGrp="1"/>
          </p:cNvSpPr>
          <p:nvPr>
            <p:ph idx="1"/>
          </p:nvPr>
        </p:nvSpPr>
        <p:spPr>
          <a:xfrm>
            <a:off x="1108125" y="2229379"/>
            <a:ext cx="10233800" cy="4351338"/>
          </a:xfrm>
        </p:spPr>
        <p:txBody>
          <a:bodyPr anchor="t"/>
          <a:lstStyle/>
          <a:p>
            <a:r>
              <a:rPr lang="en-US" i="1" dirty="0" err="1"/>
              <a:t>Approx</a:t>
            </a:r>
            <a:r>
              <a:rPr lang="en-US" i="1" dirty="0"/>
              <a:t> 37000 feet </a:t>
            </a:r>
            <a:endParaRPr lang="en-US" dirty="0"/>
          </a:p>
          <a:p>
            <a:pPr lvl="1"/>
            <a:r>
              <a:rPr lang="en-US" dirty="0"/>
              <a:t>1 degree of radar elevation is equal to 100ft at 1nm.   </a:t>
            </a:r>
          </a:p>
          <a:p>
            <a:pPr lvl="1"/>
            <a:r>
              <a:rPr lang="en-US" dirty="0"/>
              <a:t>1.5deg x 100feet x 80nm = 150 x 80 = 12000 feet. (Add to 25000ft to get 37000)</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3400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flying at 20000 feet with a thunderstorm 20nm in front of you. The radar look up angle is 5 degrees. How high is the thunderstorm? </a:t>
            </a:r>
          </a:p>
        </p:txBody>
      </p:sp>
      <p:sp>
        <p:nvSpPr>
          <p:cNvPr id="3" name="Content Placeholder 2"/>
          <p:cNvSpPr>
            <a:spLocks noGrp="1"/>
          </p:cNvSpPr>
          <p:nvPr>
            <p:ph idx="1"/>
          </p:nvPr>
        </p:nvSpPr>
        <p:spPr>
          <a:xfrm>
            <a:off x="1108125" y="2229379"/>
            <a:ext cx="10233800" cy="4351338"/>
          </a:xfrm>
        </p:spPr>
        <p:txBody>
          <a:bodyPr anchor="t"/>
          <a:lstStyle/>
          <a:p>
            <a:r>
              <a:rPr lang="en-US" i="1" dirty="0"/>
              <a:t>30000 feet</a:t>
            </a:r>
            <a:endParaRPr lang="en-US" dirty="0"/>
          </a:p>
          <a:p>
            <a:pPr lvl="1"/>
            <a:r>
              <a:rPr lang="en-US" dirty="0"/>
              <a:t>1 degree of radar elevation is equal to 100ft at 1nm.  </a:t>
            </a:r>
          </a:p>
          <a:p>
            <a:pPr lvl="1"/>
            <a:r>
              <a:rPr lang="en-US" dirty="0"/>
              <a:t>5deg x 100feet x 20nm = 10000 feet. (Add to 20000ft to get 30000ft)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907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--Fuel burn in holding is 3000lb/</a:t>
            </a:r>
            <a:r>
              <a:rPr lang="en-US" sz="3200" dirty="0" err="1"/>
              <a:t>hr</a:t>
            </a:r>
            <a:r>
              <a:rPr lang="en-US" sz="3200" dirty="0"/>
              <a:t> per engine.  You have 5000lbs of fuel, how long can you hold? </a:t>
            </a:r>
          </a:p>
        </p:txBody>
      </p:sp>
      <p:sp>
        <p:nvSpPr>
          <p:cNvPr id="3" name="Content Placeholder 2"/>
          <p:cNvSpPr>
            <a:spLocks noGrp="1"/>
          </p:cNvSpPr>
          <p:nvPr>
            <p:ph idx="1"/>
          </p:nvPr>
        </p:nvSpPr>
        <p:spPr>
          <a:xfrm>
            <a:off x="1108125" y="2229379"/>
            <a:ext cx="10233800" cy="4351338"/>
          </a:xfrm>
        </p:spPr>
        <p:txBody>
          <a:bodyPr anchor="t"/>
          <a:lstStyle/>
          <a:p>
            <a:r>
              <a:rPr lang="en-US" i="1" dirty="0"/>
              <a:t>50min</a:t>
            </a:r>
            <a:endParaRPr lang="en-US" dirty="0"/>
          </a:p>
          <a:p>
            <a:pPr lvl="1"/>
            <a:r>
              <a:rPr lang="en-US" dirty="0" smtClean="0"/>
              <a:t>5000</a:t>
            </a:r>
            <a:r>
              <a:rPr lang="en-US" strike="sngStrike" dirty="0" smtClean="0"/>
              <a:t>lbs </a:t>
            </a:r>
            <a:r>
              <a:rPr lang="en-US" strike="sngStrike" dirty="0"/>
              <a:t>/ </a:t>
            </a:r>
            <a:r>
              <a:rPr lang="en-US" dirty="0"/>
              <a:t>6000</a:t>
            </a:r>
            <a:r>
              <a:rPr lang="en-US" strike="sngStrike" dirty="0"/>
              <a:t>lbs</a:t>
            </a:r>
            <a:r>
              <a:rPr lang="en-US" dirty="0"/>
              <a:t>/</a:t>
            </a:r>
            <a:r>
              <a:rPr lang="en-US" dirty="0" err="1"/>
              <a:t>hr</a:t>
            </a:r>
            <a:r>
              <a:rPr lang="en-US" dirty="0"/>
              <a:t> = 5/6 </a:t>
            </a:r>
            <a:r>
              <a:rPr lang="en-US" dirty="0" err="1"/>
              <a:t>hr</a:t>
            </a:r>
            <a:r>
              <a:rPr lang="en-US" dirty="0"/>
              <a:t> or 50min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86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at FL350 going </a:t>
            </a:r>
            <a:r>
              <a:rPr lang="en-US" sz="3200" dirty="0" err="1"/>
              <a:t>mach</a:t>
            </a:r>
            <a:r>
              <a:rPr lang="en-US" sz="3200" dirty="0"/>
              <a:t> .84, 112nm from XYZ VOR. You are cleared to cross 12nm prior to XYZ VOR at 10000 feet and 250KIAS.  Indicated airspeed in the descent is 300KIAS. When do you start your descent</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92nm</a:t>
            </a:r>
            <a:endParaRPr lang="en-US" dirty="0"/>
          </a:p>
          <a:p>
            <a:pPr lvl="1"/>
            <a:r>
              <a:rPr lang="en-US" dirty="0"/>
              <a:t>25000ft of altitude to lose / 1000 x 3 =75nm.  Reduce speed by 50kts at a rate of 10kts / 1 NM = 5nm.  So far we have 80nm.  We must be at 10000 feet by 12nm prior to the VOR, so we’ll add the 12 to the 80nm for a total of 92nm from the VOR.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521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flying Mach 0.7 with a 50kt tailwind. What is your ground speed</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470kts </a:t>
            </a:r>
            <a:r>
              <a:rPr lang="en-US" i="1" dirty="0" smtClean="0"/>
              <a:t>GS</a:t>
            </a:r>
            <a:endParaRPr lang="en-US" dirty="0"/>
          </a:p>
          <a:p>
            <a:pPr lvl="1"/>
            <a:r>
              <a:rPr lang="en-US" dirty="0" smtClean="0"/>
              <a:t>0.7IMN </a:t>
            </a:r>
            <a:r>
              <a:rPr lang="en-US" dirty="0"/>
              <a:t>= 7NM/</a:t>
            </a:r>
            <a:r>
              <a:rPr lang="en-US" strike="sngStrike" dirty="0"/>
              <a:t>min</a:t>
            </a:r>
            <a:r>
              <a:rPr lang="en-US" dirty="0"/>
              <a:t> x 60</a:t>
            </a:r>
            <a:r>
              <a:rPr lang="en-US" strike="sngStrike" dirty="0"/>
              <a:t>min</a:t>
            </a:r>
            <a:r>
              <a:rPr lang="en-US" dirty="0"/>
              <a:t>/</a:t>
            </a:r>
            <a:r>
              <a:rPr lang="en-US" dirty="0" err="1"/>
              <a:t>hr</a:t>
            </a:r>
            <a:r>
              <a:rPr lang="en-US" dirty="0"/>
              <a:t> = 420KTAS + 50kts wind = 470kts GS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859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at FL270, flying at .75IMN, and are 25 DME from the VOR.  What descent gradient and VSI is required to be at 12000 feet over the VOR</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4500ft/min and 6 degrees</a:t>
            </a:r>
            <a:endParaRPr lang="en-US" dirty="0"/>
          </a:p>
          <a:p>
            <a:pPr lvl="1"/>
            <a:r>
              <a:rPr lang="en-US" dirty="0"/>
              <a:t>15000ft/25NM = 600ft/NM (remember 100ft/NM = 1 </a:t>
            </a:r>
            <a:r>
              <a:rPr lang="en-US" dirty="0" err="1"/>
              <a:t>deg</a:t>
            </a:r>
            <a:r>
              <a:rPr lang="en-US" dirty="0"/>
              <a:t> gradient), so 600ft/nm is 6 </a:t>
            </a:r>
            <a:r>
              <a:rPr lang="en-US" dirty="0" err="1"/>
              <a:t>deg</a:t>
            </a:r>
            <a:r>
              <a:rPr lang="en-US" dirty="0"/>
              <a:t> gradient. </a:t>
            </a:r>
          </a:p>
          <a:p>
            <a:pPr lvl="1"/>
            <a:r>
              <a:rPr lang="en-US" dirty="0"/>
              <a:t>.75IMN = 7.5</a:t>
            </a:r>
            <a:r>
              <a:rPr lang="en-US" strike="sngStrike" dirty="0"/>
              <a:t>NM</a:t>
            </a:r>
            <a:r>
              <a:rPr lang="en-US" dirty="0"/>
              <a:t>/min x 600ft/</a:t>
            </a:r>
            <a:r>
              <a:rPr lang="en-US" strike="sngStrike" dirty="0"/>
              <a:t>NM </a:t>
            </a:r>
            <a:r>
              <a:rPr lang="en-US" dirty="0"/>
              <a:t>= 4500fpm descent rate.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17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--At </a:t>
            </a:r>
            <a:r>
              <a:rPr lang="en-US" sz="3200" dirty="0" err="1"/>
              <a:t>mach</a:t>
            </a:r>
            <a:r>
              <a:rPr lang="en-US" sz="3200" dirty="0"/>
              <a:t> 0.6, what is the VSI in a 1degree descent? </a:t>
            </a:r>
          </a:p>
        </p:txBody>
      </p:sp>
      <p:sp>
        <p:nvSpPr>
          <p:cNvPr id="3" name="Content Placeholder 2"/>
          <p:cNvSpPr>
            <a:spLocks noGrp="1"/>
          </p:cNvSpPr>
          <p:nvPr>
            <p:ph idx="1"/>
          </p:nvPr>
        </p:nvSpPr>
        <p:spPr>
          <a:xfrm>
            <a:off x="1108125" y="2229379"/>
            <a:ext cx="10233800" cy="4351338"/>
          </a:xfrm>
        </p:spPr>
        <p:txBody>
          <a:bodyPr anchor="t"/>
          <a:lstStyle/>
          <a:p>
            <a:r>
              <a:rPr lang="en-US" i="1" dirty="0"/>
              <a:t>600fpm</a:t>
            </a:r>
            <a:endParaRPr lang="en-US" dirty="0"/>
          </a:p>
          <a:p>
            <a:pPr lvl="1"/>
            <a:r>
              <a:rPr lang="en-US" dirty="0" smtClean="0"/>
              <a:t>0.6IMN </a:t>
            </a:r>
            <a:r>
              <a:rPr lang="en-US" dirty="0"/>
              <a:t>= 6NM/min </a:t>
            </a:r>
          </a:p>
          <a:p>
            <a:pPr lvl="1"/>
            <a:r>
              <a:rPr lang="en-US" dirty="0"/>
              <a:t>1 degree = 100ft/NM </a:t>
            </a:r>
          </a:p>
          <a:p>
            <a:pPr lvl="1"/>
            <a:r>
              <a:rPr lang="en-US" dirty="0"/>
              <a:t>VSI = 6</a:t>
            </a:r>
            <a:r>
              <a:rPr lang="en-US" strike="sngStrike" dirty="0"/>
              <a:t>NM</a:t>
            </a:r>
            <a:r>
              <a:rPr lang="en-US" dirty="0"/>
              <a:t>/min x 100ft/</a:t>
            </a:r>
            <a:r>
              <a:rPr lang="en-US" strike="sngStrike" dirty="0"/>
              <a:t>NM</a:t>
            </a:r>
            <a:r>
              <a:rPr lang="en-US" dirty="0"/>
              <a:t> = 600ft/min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950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you are at FL370 and descending to FL200 at a VSI of 2500fpm. How long will it take to descend</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6.8min</a:t>
            </a:r>
            <a:endParaRPr lang="en-US" dirty="0"/>
          </a:p>
          <a:p>
            <a:pPr lvl="1"/>
            <a:r>
              <a:rPr lang="en-US" dirty="0" smtClean="0"/>
              <a:t>(</a:t>
            </a:r>
            <a:r>
              <a:rPr lang="en-US" dirty="0"/>
              <a:t>37000-20000) </a:t>
            </a:r>
            <a:r>
              <a:rPr lang="en-US" strike="sngStrike" dirty="0" err="1"/>
              <a:t>ft</a:t>
            </a:r>
            <a:r>
              <a:rPr lang="en-US" strike="sngStrike" dirty="0"/>
              <a:t> </a:t>
            </a:r>
            <a:r>
              <a:rPr lang="en-US" dirty="0"/>
              <a:t>/ 2500 </a:t>
            </a:r>
            <a:r>
              <a:rPr lang="en-US" strike="sngStrike" dirty="0" err="1"/>
              <a:t>ft</a:t>
            </a:r>
            <a:r>
              <a:rPr lang="en-US" strike="sngStrike" dirty="0"/>
              <a:t> </a:t>
            </a:r>
            <a:r>
              <a:rPr lang="en-US" dirty="0"/>
              <a:t>/ min = 6.8min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484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--On takeoff the left engine fails at 126KIAS. V1 is 125KIAS. What do you do? </a:t>
            </a:r>
            <a:br>
              <a:rPr lang="en-US" sz="3200" dirty="0"/>
            </a:b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Continue </a:t>
            </a:r>
            <a:r>
              <a:rPr lang="en-US" i="1" dirty="0"/>
              <a:t>takeoff, rotate, and accelerate to and climb out at V2</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76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--On the 10DME arc you need a 2NM lead radial, how many radials is that</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12 Radials</a:t>
            </a:r>
            <a:endParaRPr lang="en-US" dirty="0"/>
          </a:p>
          <a:p>
            <a:pPr lvl="1"/>
            <a:r>
              <a:rPr lang="en-US" dirty="0"/>
              <a:t>60-to-1 Rule, at 60NM, 1 Radial = 1NM, so at 10NM from the VOR there are 6 radials/NM, multiplied by 2NM and you get 12 radials.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975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established on the 20DME arc to the north and you are going to intercept the 120R inbound to the VOR.  Your flying 300KTAS, what is your lead point</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129 radial</a:t>
            </a:r>
            <a:endParaRPr lang="en-US" dirty="0"/>
          </a:p>
          <a:p>
            <a:pPr lvl="1"/>
            <a:r>
              <a:rPr lang="en-US" dirty="0" smtClean="0"/>
              <a:t>Turn </a:t>
            </a:r>
            <a:r>
              <a:rPr lang="en-US" dirty="0"/>
              <a:t>radius = TAS/60min/</a:t>
            </a:r>
            <a:r>
              <a:rPr lang="en-US" dirty="0" err="1"/>
              <a:t>hr</a:t>
            </a:r>
            <a:r>
              <a:rPr lang="en-US" dirty="0"/>
              <a:t> – 2,  so 300 / 60 – 2 = 3NM</a:t>
            </a:r>
          </a:p>
          <a:p>
            <a:pPr lvl="1"/>
            <a:r>
              <a:rPr lang="en-US" dirty="0" smtClean="0"/>
              <a:t>Lead </a:t>
            </a:r>
            <a:r>
              <a:rPr lang="en-US" dirty="0"/>
              <a:t>point = 60/DME x Turn radius (NM) = 60 / 20</a:t>
            </a:r>
            <a:r>
              <a:rPr lang="en-US" strike="sngStrike" dirty="0"/>
              <a:t>NM</a:t>
            </a:r>
            <a:r>
              <a:rPr lang="en-US" dirty="0"/>
              <a:t> x 3</a:t>
            </a:r>
            <a:r>
              <a:rPr lang="en-US" strike="sngStrike" dirty="0"/>
              <a:t>NM</a:t>
            </a:r>
            <a:r>
              <a:rPr lang="en-US" dirty="0"/>
              <a:t> = 9 </a:t>
            </a:r>
            <a:r>
              <a:rPr lang="en-US" dirty="0" smtClean="0"/>
              <a:t>degrees</a:t>
            </a:r>
          </a:p>
          <a:p>
            <a:pPr lvl="1"/>
            <a:r>
              <a:rPr lang="en-US" dirty="0" smtClean="0"/>
              <a:t>Lead </a:t>
            </a:r>
            <a:r>
              <a:rPr lang="en-US" dirty="0"/>
              <a:t>Radial = Radial +/- Lead radial.  In this case we are approaching R120 from the south (north heading) so we would start a left hand turn at R129 to intercept the R120 inbound.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0451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--Inbound to the VOR heading 180 degrees at 300KTAS. You want to intercept the 20 DME arc, what is your lead point? </a:t>
            </a:r>
          </a:p>
        </p:txBody>
      </p:sp>
      <p:sp>
        <p:nvSpPr>
          <p:cNvPr id="3" name="Content Placeholder 2"/>
          <p:cNvSpPr>
            <a:spLocks noGrp="1"/>
          </p:cNvSpPr>
          <p:nvPr>
            <p:ph idx="1"/>
          </p:nvPr>
        </p:nvSpPr>
        <p:spPr>
          <a:xfrm>
            <a:off x="1108125" y="2229379"/>
            <a:ext cx="10233800" cy="4351338"/>
          </a:xfrm>
        </p:spPr>
        <p:txBody>
          <a:bodyPr anchor="t"/>
          <a:lstStyle/>
          <a:p>
            <a:r>
              <a:rPr lang="en-US" dirty="0" smtClean="0"/>
              <a:t>23NM</a:t>
            </a:r>
          </a:p>
          <a:p>
            <a:pPr lvl="1"/>
            <a:r>
              <a:rPr lang="en-US" dirty="0" smtClean="0"/>
              <a:t>Turn </a:t>
            </a:r>
            <a:r>
              <a:rPr lang="en-US" dirty="0"/>
              <a:t>radius = 300 / 60 – 2 = </a:t>
            </a:r>
            <a:r>
              <a:rPr lang="en-US" dirty="0" smtClean="0"/>
              <a:t>3NM</a:t>
            </a:r>
          </a:p>
          <a:p>
            <a:pPr lvl="1"/>
            <a:r>
              <a:rPr lang="en-US" dirty="0" smtClean="0"/>
              <a:t>Lead </a:t>
            </a:r>
            <a:r>
              <a:rPr lang="en-US" dirty="0"/>
              <a:t>point = Arc DME + turn radius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082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at 90DME at FL300 inbound to the VOR. You are requested to cross the station at 3000ft.  If you are at .6IMN, when do you start down and what is descent gradient</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3 degrees / 1800fpm / 90nm</a:t>
            </a:r>
            <a:endParaRPr lang="en-US" dirty="0"/>
          </a:p>
          <a:p>
            <a:pPr lvl="1"/>
            <a:r>
              <a:rPr lang="en-US" dirty="0" smtClean="0"/>
              <a:t>27000/90NM </a:t>
            </a:r>
            <a:r>
              <a:rPr lang="en-US" dirty="0"/>
              <a:t>= 300ft/NM 0r 3 </a:t>
            </a:r>
            <a:r>
              <a:rPr lang="en-US" dirty="0" err="1"/>
              <a:t>deg</a:t>
            </a:r>
            <a:r>
              <a:rPr lang="en-US" dirty="0"/>
              <a:t> gradient</a:t>
            </a:r>
          </a:p>
          <a:p>
            <a:pPr lvl="1"/>
            <a:r>
              <a:rPr lang="en-US" dirty="0" smtClean="0"/>
              <a:t>300ft/</a:t>
            </a:r>
            <a:r>
              <a:rPr lang="en-US" strike="sngStrike" dirty="0" smtClean="0"/>
              <a:t>NM</a:t>
            </a:r>
            <a:r>
              <a:rPr lang="en-US" dirty="0" smtClean="0"/>
              <a:t> </a:t>
            </a:r>
            <a:r>
              <a:rPr lang="en-US" dirty="0"/>
              <a:t>x 6</a:t>
            </a:r>
            <a:r>
              <a:rPr lang="en-US" strike="sngStrike" dirty="0"/>
              <a:t>NM/</a:t>
            </a:r>
            <a:r>
              <a:rPr lang="en-US" dirty="0"/>
              <a:t>min = </a:t>
            </a:r>
            <a:r>
              <a:rPr lang="en-US" dirty="0" smtClean="0"/>
              <a:t>1800fpm</a:t>
            </a:r>
          </a:p>
          <a:p>
            <a:pPr lvl="1"/>
            <a:r>
              <a:rPr lang="en-US" dirty="0" smtClean="0"/>
              <a:t>** </a:t>
            </a:r>
            <a:r>
              <a:rPr lang="en-US" dirty="0"/>
              <a:t>One sheet had 81NM (27K x 3 = 81NM) and a descent gradient of 3.3 </a:t>
            </a:r>
            <a:r>
              <a:rPr lang="en-US" dirty="0" err="1"/>
              <a:t>deg</a:t>
            </a:r>
            <a:r>
              <a:rPr lang="en-US" dirty="0"/>
              <a:t> (27000ft/81NM = 330ft/NM = 3.3 </a:t>
            </a:r>
            <a:r>
              <a:rPr lang="en-US" dirty="0" err="1"/>
              <a:t>deg</a:t>
            </a:r>
            <a:r>
              <a:rPr lang="en-US" dirty="0"/>
              <a:t> gradient)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6052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 standard holding on the 020R 40DME fix at 6000 feet with 20nm legs, where will the tail of your bearing pointer be on the outbound turn</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normAutofit lnSpcReduction="10000"/>
          </a:bodyPr>
          <a:lstStyle/>
          <a:p>
            <a:r>
              <a:rPr lang="en-US" i="1" dirty="0"/>
              <a:t>014 degrees</a:t>
            </a:r>
            <a:endParaRPr lang="en-US" dirty="0"/>
          </a:p>
          <a:p>
            <a:pPr lvl="1"/>
            <a:r>
              <a:rPr lang="en-US" dirty="0"/>
              <a:t>You are flying inbound on the 020R so the head of your bearing pointer is pointed at the VOR (200 </a:t>
            </a:r>
            <a:r>
              <a:rPr lang="en-US" dirty="0" err="1"/>
              <a:t>deg</a:t>
            </a:r>
            <a:r>
              <a:rPr lang="en-US" dirty="0"/>
              <a:t>). You begin your standard rate turn at 200KIAS (holding speed at 6000ft).  To find the radius (90 </a:t>
            </a:r>
            <a:r>
              <a:rPr lang="en-US" dirty="0" err="1"/>
              <a:t>deg</a:t>
            </a:r>
            <a:r>
              <a:rPr lang="en-US" dirty="0"/>
              <a:t>) of your turn use the 1% of your GS (no wind so its 200Kts) which is 2nm. The diameter (180 </a:t>
            </a:r>
            <a:r>
              <a:rPr lang="en-US" dirty="0" err="1"/>
              <a:t>deg</a:t>
            </a:r>
            <a:r>
              <a:rPr lang="en-US" dirty="0"/>
              <a:t>) of the turn is twice that…so 4NM.  To find how many radials you have gone in your outbound turn use the 60-to-1 rule. At 40DME 1nm = 1.5radials. So in your outbound right hand turn you ended up 6 radials to the north or on the 014R (4nm turn x 1.5 radials / NM @ 40NM) = 6 radials. So assuming you are now heading 020 </a:t>
            </a:r>
            <a:r>
              <a:rPr lang="en-US" dirty="0" err="1"/>
              <a:t>deg</a:t>
            </a:r>
            <a:r>
              <a:rPr lang="en-US" dirty="0"/>
              <a:t> on the outbound leg with no wind, the head is still pointing at the VOR so the tail of your bearing pointer will be pointing to 014 degrees (the radial you are on at the completion of the outbound turn).  Remember the tail will fall slightly in the outbound leg and the head will rise.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1057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was a design flaw of the De Havilland Comet</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smtClean="0"/>
              <a:t>Metal </a:t>
            </a:r>
            <a:r>
              <a:rPr lang="en-US" i="1" dirty="0"/>
              <a:t>fatigue was causing them to break up in flight.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4249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--You are 30NM east of Miami, when do you slow down to 250KIAS?  </a:t>
            </a:r>
          </a:p>
        </p:txBody>
      </p:sp>
      <p:sp>
        <p:nvSpPr>
          <p:cNvPr id="3" name="Content Placeholder 2"/>
          <p:cNvSpPr>
            <a:spLocks noGrp="1"/>
          </p:cNvSpPr>
          <p:nvPr>
            <p:ph idx="1"/>
          </p:nvPr>
        </p:nvSpPr>
        <p:spPr>
          <a:xfrm>
            <a:off x="1108125" y="2229379"/>
            <a:ext cx="10233800" cy="4351338"/>
          </a:xfrm>
        </p:spPr>
        <p:txBody>
          <a:bodyPr anchor="t"/>
          <a:lstStyle/>
          <a:p>
            <a:r>
              <a:rPr lang="en-US" i="1" dirty="0"/>
              <a:t>10000ft within 12nm of the coast.  </a:t>
            </a:r>
            <a:endParaRPr lang="en-US" dirty="0"/>
          </a:p>
          <a:p>
            <a:pPr lvl="1"/>
            <a:r>
              <a:rPr lang="en-US" dirty="0"/>
              <a:t>Speed restrictions of 250 knots do not apply to aircraft operating beyond 12 NM from the coastline within the U.S. Flight Information Region, in offshore Class E airspace below 10,000 feet MSL. However, in airspace underlying a Class B airspace area designated for an airport, or in a VFR corridor designated through such as a Class B airspace area, pilots are expected to comply with the 200 knot speed limit specified in 14 CFR Section 91.117(c). (See 14 CFR Sections 91.117(c) and 91.703.)</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217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you set take off EPR, and you only get 80% RPM what do you do</a:t>
            </a:r>
            <a:r>
              <a:rPr lang="en-US" sz="3200" dirty="0" smtClean="0"/>
              <a:t>?</a:t>
            </a:r>
            <a:endParaRPr lang="en-US" sz="3200" dirty="0"/>
          </a:p>
        </p:txBody>
      </p:sp>
      <p:sp>
        <p:nvSpPr>
          <p:cNvPr id="3" name="Content Placeholder 2"/>
          <p:cNvSpPr>
            <a:spLocks noGrp="1"/>
          </p:cNvSpPr>
          <p:nvPr>
            <p:ph idx="1"/>
          </p:nvPr>
        </p:nvSpPr>
        <p:spPr>
          <a:xfrm>
            <a:off x="1108125" y="2229379"/>
            <a:ext cx="10233800" cy="4351338"/>
          </a:xfrm>
        </p:spPr>
        <p:txBody>
          <a:bodyPr anchor="t"/>
          <a:lstStyle/>
          <a:p>
            <a:r>
              <a:rPr lang="en-US" i="1" dirty="0"/>
              <a:t>Abort take off</a:t>
            </a:r>
            <a:endParaRPr lang="en-US" dirty="0"/>
          </a:p>
          <a:p>
            <a:pPr lvl="1"/>
            <a:r>
              <a:rPr lang="en-US" dirty="0" smtClean="0"/>
              <a:t>Reference </a:t>
            </a:r>
            <a:r>
              <a:rPr lang="en-US" dirty="0"/>
              <a:t>Air Florida crash…icing of EPR inlet probes.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941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t>
            </a:r>
            <a:r>
              <a:rPr lang="en-US" sz="3200" dirty="0" err="1"/>
              <a:t>Aldis</a:t>
            </a:r>
            <a:r>
              <a:rPr lang="en-US" sz="3200" dirty="0"/>
              <a:t> Lamp signals: </a:t>
            </a:r>
          </a:p>
        </p:txBody>
      </p:sp>
      <p:graphicFrame>
        <p:nvGraphicFramePr>
          <p:cNvPr id="4" name="Content Placeholder 3"/>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73159807"/>
              </p:ext>
            </p:extLst>
          </p:nvPr>
        </p:nvGraphicFramePr>
        <p:xfrm>
          <a:off x="673097" y="2228850"/>
          <a:ext cx="11023602" cy="3917949"/>
        </p:xfrm>
        <a:graphic>
          <a:graphicData uri="http://schemas.openxmlformats.org/drawingml/2006/table">
            <a:tbl>
              <a:tblPr firstRow="1" bandRow="1">
                <a:tableStyleId>{073A0DAA-6AF3-43AB-8588-CEC1D06C72B9}</a:tableStyleId>
              </a:tblPr>
              <a:tblGrid>
                <a:gridCol w="3674534"/>
                <a:gridCol w="3674534"/>
                <a:gridCol w="3674534"/>
              </a:tblGrid>
              <a:tr h="559707">
                <a:tc>
                  <a:txBody>
                    <a:bodyPr/>
                    <a:lstStyle/>
                    <a:p>
                      <a:r>
                        <a:rPr lang="en-US" dirty="0" smtClean="0"/>
                        <a:t>Color</a:t>
                      </a:r>
                      <a:r>
                        <a:rPr lang="en-US" baseline="0" dirty="0" smtClean="0"/>
                        <a:t> and Type</a:t>
                      </a:r>
                      <a:endParaRPr lang="en-US" dirty="0"/>
                    </a:p>
                  </a:txBody>
                  <a:tcPr/>
                </a:tc>
                <a:tc>
                  <a:txBody>
                    <a:bodyPr/>
                    <a:lstStyle/>
                    <a:p>
                      <a:r>
                        <a:rPr lang="en-US" dirty="0" smtClean="0"/>
                        <a:t>Aircraft</a:t>
                      </a:r>
                      <a:r>
                        <a:rPr lang="en-US" baseline="0" dirty="0" smtClean="0"/>
                        <a:t> on the ground</a:t>
                      </a:r>
                      <a:endParaRPr lang="en-US" dirty="0"/>
                    </a:p>
                  </a:txBody>
                  <a:tcPr/>
                </a:tc>
                <a:tc>
                  <a:txBody>
                    <a:bodyPr/>
                    <a:lstStyle/>
                    <a:p>
                      <a:r>
                        <a:rPr lang="en-US" dirty="0" smtClean="0"/>
                        <a:t>Aircraft in flight</a:t>
                      </a:r>
                      <a:endParaRPr lang="en-US" dirty="0"/>
                    </a:p>
                  </a:txBody>
                  <a:tcPr/>
                </a:tc>
              </a:tr>
              <a:tr h="559707">
                <a:tc>
                  <a:txBody>
                    <a:bodyPr/>
                    <a:lstStyle/>
                    <a:p>
                      <a:r>
                        <a:rPr lang="en-US" sz="1400" dirty="0" smtClean="0">
                          <a:solidFill>
                            <a:srgbClr val="00B050"/>
                          </a:solidFill>
                        </a:rPr>
                        <a:t>Steady Green</a:t>
                      </a:r>
                    </a:p>
                  </a:txBody>
                  <a:tcPr/>
                </a:tc>
                <a:tc>
                  <a:txBody>
                    <a:bodyPr/>
                    <a:lstStyle/>
                    <a:p>
                      <a:r>
                        <a:rPr lang="en-US" sz="1400" dirty="0" smtClean="0">
                          <a:solidFill>
                            <a:srgbClr val="00B050"/>
                          </a:solidFill>
                        </a:rPr>
                        <a:t>Cleared for takeoff</a:t>
                      </a:r>
                      <a:endParaRPr lang="en-US" sz="1400" dirty="0">
                        <a:solidFill>
                          <a:srgbClr val="00B050"/>
                        </a:solidFill>
                      </a:endParaRPr>
                    </a:p>
                  </a:txBody>
                  <a:tcPr/>
                </a:tc>
                <a:tc>
                  <a:txBody>
                    <a:bodyPr/>
                    <a:lstStyle/>
                    <a:p>
                      <a:r>
                        <a:rPr lang="en-US" sz="1400" dirty="0" smtClean="0">
                          <a:solidFill>
                            <a:srgbClr val="00B050"/>
                          </a:solidFill>
                        </a:rPr>
                        <a:t>Cleared to land</a:t>
                      </a:r>
                      <a:endParaRPr lang="en-US" sz="1400" dirty="0">
                        <a:solidFill>
                          <a:srgbClr val="00B050"/>
                        </a:solidFill>
                      </a:endParaRPr>
                    </a:p>
                  </a:txBody>
                  <a:tcPr/>
                </a:tc>
              </a:tr>
              <a:tr h="559707">
                <a:tc>
                  <a:txBody>
                    <a:bodyPr/>
                    <a:lstStyle/>
                    <a:p>
                      <a:r>
                        <a:rPr lang="en-US" sz="1400" dirty="0" smtClean="0">
                          <a:solidFill>
                            <a:srgbClr val="00B050"/>
                          </a:solidFill>
                        </a:rPr>
                        <a:t>Flashing Green</a:t>
                      </a:r>
                      <a:endParaRPr lang="en-US" sz="1400" dirty="0">
                        <a:solidFill>
                          <a:srgbClr val="00B050"/>
                        </a:solidFill>
                      </a:endParaRPr>
                    </a:p>
                  </a:txBody>
                  <a:tcPr/>
                </a:tc>
                <a:tc>
                  <a:txBody>
                    <a:bodyPr/>
                    <a:lstStyle/>
                    <a:p>
                      <a:r>
                        <a:rPr lang="en-US" sz="1400" dirty="0" smtClean="0">
                          <a:solidFill>
                            <a:srgbClr val="00B050"/>
                          </a:solidFill>
                        </a:rPr>
                        <a:t>Cleared to</a:t>
                      </a:r>
                      <a:r>
                        <a:rPr lang="en-US" sz="1400" baseline="0" dirty="0" smtClean="0">
                          <a:solidFill>
                            <a:srgbClr val="00B050"/>
                          </a:solidFill>
                        </a:rPr>
                        <a:t> taxi</a:t>
                      </a:r>
                      <a:endParaRPr lang="en-US" sz="1400" dirty="0">
                        <a:solidFill>
                          <a:srgbClr val="00B050"/>
                        </a:solidFill>
                      </a:endParaRPr>
                    </a:p>
                  </a:txBody>
                  <a:tcPr/>
                </a:tc>
                <a:tc>
                  <a:txBody>
                    <a:bodyPr/>
                    <a:lstStyle/>
                    <a:p>
                      <a:r>
                        <a:rPr lang="en-US" sz="1400" dirty="0" smtClean="0">
                          <a:solidFill>
                            <a:srgbClr val="00B050"/>
                          </a:solidFill>
                        </a:rPr>
                        <a:t>Return for landing (to be followed by steady green at proper time)</a:t>
                      </a:r>
                      <a:endParaRPr lang="en-US" sz="1400" dirty="0">
                        <a:solidFill>
                          <a:srgbClr val="00B050"/>
                        </a:solidFill>
                      </a:endParaRPr>
                    </a:p>
                  </a:txBody>
                  <a:tcPr/>
                </a:tc>
              </a:tr>
              <a:tr h="559707">
                <a:tc>
                  <a:txBody>
                    <a:bodyPr/>
                    <a:lstStyle/>
                    <a:p>
                      <a:r>
                        <a:rPr lang="en-US" sz="1400" dirty="0" smtClean="0">
                          <a:solidFill>
                            <a:srgbClr val="FF0000"/>
                          </a:solidFill>
                        </a:rPr>
                        <a:t>Steady Red</a:t>
                      </a:r>
                    </a:p>
                    <a:p>
                      <a:endParaRPr lang="en-US" sz="1400" dirty="0">
                        <a:solidFill>
                          <a:srgbClr val="FF0000"/>
                        </a:solidFill>
                      </a:endParaRPr>
                    </a:p>
                  </a:txBody>
                  <a:tcPr/>
                </a:tc>
                <a:tc>
                  <a:txBody>
                    <a:bodyPr/>
                    <a:lstStyle/>
                    <a:p>
                      <a:r>
                        <a:rPr lang="en-US" sz="1400" dirty="0" smtClean="0">
                          <a:solidFill>
                            <a:srgbClr val="FF0000"/>
                          </a:solidFill>
                        </a:rPr>
                        <a:t>Stop</a:t>
                      </a:r>
                      <a:endParaRPr lang="en-US" sz="1400" dirty="0">
                        <a:solidFill>
                          <a:srgbClr val="FF0000"/>
                        </a:solidFill>
                      </a:endParaRPr>
                    </a:p>
                  </a:txBody>
                  <a:tcPr/>
                </a:tc>
                <a:tc>
                  <a:txBody>
                    <a:bodyPr/>
                    <a:lstStyle/>
                    <a:p>
                      <a:r>
                        <a:rPr lang="en-US" sz="1400" dirty="0" smtClean="0">
                          <a:solidFill>
                            <a:srgbClr val="FF0000"/>
                          </a:solidFill>
                        </a:rPr>
                        <a:t>Give way to other aircraft and continue circling</a:t>
                      </a:r>
                      <a:endParaRPr lang="en-US" sz="1400" dirty="0">
                        <a:solidFill>
                          <a:srgbClr val="FF0000"/>
                        </a:solidFill>
                      </a:endParaRPr>
                    </a:p>
                  </a:txBody>
                  <a:tcPr/>
                </a:tc>
              </a:tr>
              <a:tr h="559707">
                <a:tc>
                  <a:txBody>
                    <a:bodyPr/>
                    <a:lstStyle/>
                    <a:p>
                      <a:r>
                        <a:rPr lang="en-US" sz="1400" dirty="0" smtClean="0">
                          <a:solidFill>
                            <a:srgbClr val="FF0000"/>
                          </a:solidFill>
                        </a:rPr>
                        <a:t>Flashing Red</a:t>
                      </a:r>
                      <a:endParaRPr lang="en-US" sz="1400" dirty="0">
                        <a:solidFill>
                          <a:srgbClr val="FF0000"/>
                        </a:solidFill>
                      </a:endParaRPr>
                    </a:p>
                  </a:txBody>
                  <a:tcPr/>
                </a:tc>
                <a:tc>
                  <a:txBody>
                    <a:bodyPr/>
                    <a:lstStyle/>
                    <a:p>
                      <a:r>
                        <a:rPr lang="en-US" sz="1400" smtClean="0">
                          <a:solidFill>
                            <a:srgbClr val="FF0000"/>
                          </a:solidFill>
                        </a:rPr>
                        <a:t>Taxi clear of landing area or runway in use</a:t>
                      </a:r>
                      <a:endParaRPr lang="en-US" sz="1400">
                        <a:solidFill>
                          <a:srgbClr val="FF0000"/>
                        </a:solidFill>
                      </a:endParaRPr>
                    </a:p>
                  </a:txBody>
                  <a:tcPr/>
                </a:tc>
                <a:tc>
                  <a:txBody>
                    <a:bodyPr/>
                    <a:lstStyle/>
                    <a:p>
                      <a:r>
                        <a:rPr lang="en-US" sz="1400" dirty="0" smtClean="0">
                          <a:solidFill>
                            <a:srgbClr val="FF0000"/>
                          </a:solidFill>
                        </a:rPr>
                        <a:t>Airport unsafe – Do not land</a:t>
                      </a:r>
                      <a:endParaRPr lang="en-US" sz="1400" dirty="0">
                        <a:solidFill>
                          <a:srgbClr val="FF0000"/>
                        </a:solidFill>
                      </a:endParaRPr>
                    </a:p>
                  </a:txBody>
                  <a:tcPr/>
                </a:tc>
              </a:tr>
              <a:tr h="559707">
                <a:tc>
                  <a:txBody>
                    <a:bodyPr/>
                    <a:lstStyle/>
                    <a:p>
                      <a:r>
                        <a:rPr lang="en-US" sz="1400" dirty="0" smtClean="0">
                          <a:solidFill>
                            <a:schemeClr val="tx1"/>
                          </a:solidFill>
                        </a:rPr>
                        <a:t>Flashing White</a:t>
                      </a:r>
                      <a:endParaRPr lang="en-US" sz="1400" dirty="0">
                        <a:solidFill>
                          <a:schemeClr val="tx1"/>
                        </a:solidFill>
                      </a:endParaRPr>
                    </a:p>
                  </a:txBody>
                  <a:tcPr/>
                </a:tc>
                <a:tc>
                  <a:txBody>
                    <a:bodyPr/>
                    <a:lstStyle/>
                    <a:p>
                      <a:r>
                        <a:rPr lang="en-US" sz="1400" dirty="0" smtClean="0">
                          <a:solidFill>
                            <a:schemeClr val="tx1"/>
                          </a:solidFill>
                        </a:rPr>
                        <a:t>Return to starting point on airport</a:t>
                      </a:r>
                      <a:endParaRPr lang="en-US" sz="1400" dirty="0">
                        <a:solidFill>
                          <a:schemeClr val="tx1"/>
                        </a:solidFill>
                      </a:endParaRPr>
                    </a:p>
                  </a:txBody>
                  <a:tcPr/>
                </a:tc>
                <a:tc>
                  <a:txBody>
                    <a:bodyPr/>
                    <a:lstStyle/>
                    <a:p>
                      <a:r>
                        <a:rPr lang="en-US" sz="1400" dirty="0" smtClean="0">
                          <a:solidFill>
                            <a:schemeClr val="tx1"/>
                          </a:solidFill>
                        </a:rPr>
                        <a:t>Not applicable</a:t>
                      </a:r>
                      <a:endParaRPr lang="en-US" sz="1400" dirty="0">
                        <a:solidFill>
                          <a:schemeClr val="tx1"/>
                        </a:solidFill>
                      </a:endParaRPr>
                    </a:p>
                  </a:txBody>
                  <a:tcPr/>
                </a:tc>
              </a:tr>
              <a:tr h="559707">
                <a:tc>
                  <a:txBody>
                    <a:bodyPr/>
                    <a:lstStyle/>
                    <a:p>
                      <a:r>
                        <a:rPr lang="en-US" sz="1400" dirty="0" smtClean="0"/>
                        <a:t>Alternating </a:t>
                      </a:r>
                      <a:r>
                        <a:rPr lang="en-US" sz="1400" dirty="0" smtClean="0">
                          <a:solidFill>
                            <a:srgbClr val="FF0000"/>
                          </a:solidFill>
                        </a:rPr>
                        <a:t>Red</a:t>
                      </a:r>
                      <a:r>
                        <a:rPr lang="en-US" sz="1400" dirty="0" smtClean="0"/>
                        <a:t> and </a:t>
                      </a:r>
                      <a:r>
                        <a:rPr lang="en-US" sz="1400" dirty="0" smtClean="0">
                          <a:solidFill>
                            <a:srgbClr val="00B050"/>
                          </a:solidFill>
                        </a:rPr>
                        <a:t>Green</a:t>
                      </a:r>
                      <a:endParaRPr lang="en-US" sz="1400" dirty="0">
                        <a:solidFill>
                          <a:srgbClr val="00B050"/>
                        </a:solidFill>
                      </a:endParaRPr>
                    </a:p>
                  </a:txBody>
                  <a:tcPr/>
                </a:tc>
                <a:tc>
                  <a:txBody>
                    <a:bodyPr/>
                    <a:lstStyle/>
                    <a:p>
                      <a:r>
                        <a:rPr lang="en-US" sz="1400" dirty="0" smtClean="0"/>
                        <a:t>General Warning Signal – </a:t>
                      </a:r>
                    </a:p>
                    <a:p>
                      <a:r>
                        <a:rPr lang="en-US" sz="1400" dirty="0" smtClean="0"/>
                        <a:t>Exercise Extreme Caution</a:t>
                      </a:r>
                      <a:endParaRPr lang="en-US" sz="1400" dirty="0"/>
                    </a:p>
                  </a:txBody>
                  <a:tcPr/>
                </a:tc>
                <a:tc>
                  <a:txBody>
                    <a:bodyPr/>
                    <a:lstStyle/>
                    <a:p>
                      <a:r>
                        <a:rPr lang="en-US" sz="1400" dirty="0" smtClean="0"/>
                        <a:t>General Warning Signal – </a:t>
                      </a:r>
                    </a:p>
                    <a:p>
                      <a:r>
                        <a:rPr lang="en-US" sz="1400" dirty="0" smtClean="0"/>
                        <a:t>Exercise Extreme Caution</a:t>
                      </a:r>
                      <a:endParaRPr lang="en-US" sz="1400" dirty="0"/>
                    </a:p>
                  </a:txBody>
                  <a:tcPr/>
                </a:tc>
              </a:tr>
            </a:tbl>
          </a:graphicData>
        </a:graphic>
      </p:graphicFrame>
      <p:sp>
        <p:nvSpPr>
          <p:cNvPr id="5" name="TextBox 4"/>
          <p:cNvSpPr txBox="1"/>
          <p:nvPr/>
        </p:nvSpPr>
        <p:spPr>
          <a:xfrm>
            <a:off x="4406900" y="2832100"/>
            <a:ext cx="3568700" cy="469900"/>
          </a:xfrm>
          <a:prstGeom prst="rect">
            <a:avLst/>
          </a:prstGeom>
          <a:solidFill>
            <a:schemeClr val="bg1"/>
          </a:solidFill>
        </p:spPr>
        <p:txBody>
          <a:bodyPr wrap="square" rtlCol="0">
            <a:spAutoFit/>
          </a:bodyPr>
          <a:lstStyle/>
          <a:p>
            <a:endParaRPr lang="en-US" dirty="0"/>
          </a:p>
        </p:txBody>
      </p:sp>
      <p:sp>
        <p:nvSpPr>
          <p:cNvPr id="21" name="TextBox 20"/>
          <p:cNvSpPr txBox="1"/>
          <p:nvPr/>
        </p:nvSpPr>
        <p:spPr>
          <a:xfrm>
            <a:off x="8077200" y="2832100"/>
            <a:ext cx="3568700" cy="469900"/>
          </a:xfrm>
          <a:prstGeom prst="rect">
            <a:avLst/>
          </a:prstGeom>
          <a:solidFill>
            <a:schemeClr val="bg1"/>
          </a:solidFill>
        </p:spPr>
        <p:txBody>
          <a:bodyPr wrap="square" rtlCol="0">
            <a:spAutoFit/>
          </a:bodyPr>
          <a:lstStyle/>
          <a:p>
            <a:endParaRPr lang="en-US" dirty="0"/>
          </a:p>
        </p:txBody>
      </p:sp>
      <p:sp>
        <p:nvSpPr>
          <p:cNvPr id="24" name="TextBox 23"/>
          <p:cNvSpPr txBox="1"/>
          <p:nvPr/>
        </p:nvSpPr>
        <p:spPr>
          <a:xfrm>
            <a:off x="4406900" y="3429794"/>
            <a:ext cx="3568700" cy="469900"/>
          </a:xfrm>
          <a:prstGeom prst="rect">
            <a:avLst/>
          </a:prstGeom>
          <a:solidFill>
            <a:schemeClr val="bg1"/>
          </a:solidFill>
        </p:spPr>
        <p:txBody>
          <a:bodyPr wrap="square" rtlCol="0">
            <a:spAutoFit/>
          </a:bodyPr>
          <a:lstStyle/>
          <a:p>
            <a:endParaRPr lang="en-US" dirty="0"/>
          </a:p>
        </p:txBody>
      </p:sp>
      <p:sp>
        <p:nvSpPr>
          <p:cNvPr id="25" name="TextBox 24"/>
          <p:cNvSpPr txBox="1"/>
          <p:nvPr/>
        </p:nvSpPr>
        <p:spPr>
          <a:xfrm>
            <a:off x="8077200" y="3429794"/>
            <a:ext cx="3568700" cy="469900"/>
          </a:xfrm>
          <a:prstGeom prst="rect">
            <a:avLst/>
          </a:prstGeom>
          <a:solidFill>
            <a:schemeClr val="bg1"/>
          </a:solidFill>
        </p:spPr>
        <p:txBody>
          <a:bodyPr wrap="square" rtlCol="0">
            <a:spAutoFit/>
          </a:bodyPr>
          <a:lstStyle/>
          <a:p>
            <a:endParaRPr lang="en-US" dirty="0"/>
          </a:p>
        </p:txBody>
      </p:sp>
      <p:sp>
        <p:nvSpPr>
          <p:cNvPr id="26" name="TextBox 25"/>
          <p:cNvSpPr txBox="1"/>
          <p:nvPr/>
        </p:nvSpPr>
        <p:spPr>
          <a:xfrm>
            <a:off x="4406900" y="3973512"/>
            <a:ext cx="3568700" cy="469900"/>
          </a:xfrm>
          <a:prstGeom prst="rect">
            <a:avLst/>
          </a:prstGeom>
          <a:solidFill>
            <a:schemeClr val="bg1"/>
          </a:solidFill>
        </p:spPr>
        <p:txBody>
          <a:bodyPr wrap="square" rtlCol="0">
            <a:spAutoFit/>
          </a:bodyPr>
          <a:lstStyle/>
          <a:p>
            <a:endParaRPr lang="en-US" dirty="0"/>
          </a:p>
        </p:txBody>
      </p:sp>
      <p:sp>
        <p:nvSpPr>
          <p:cNvPr id="27" name="TextBox 26"/>
          <p:cNvSpPr txBox="1"/>
          <p:nvPr/>
        </p:nvSpPr>
        <p:spPr>
          <a:xfrm>
            <a:off x="8077200" y="3973512"/>
            <a:ext cx="3568700" cy="469900"/>
          </a:xfrm>
          <a:prstGeom prst="rect">
            <a:avLst/>
          </a:prstGeom>
          <a:solidFill>
            <a:schemeClr val="bg1"/>
          </a:solidFill>
        </p:spPr>
        <p:txBody>
          <a:bodyPr wrap="square" rtlCol="0">
            <a:spAutoFit/>
          </a:bodyPr>
          <a:lstStyle/>
          <a:p>
            <a:endParaRPr lang="en-US" dirty="0"/>
          </a:p>
        </p:txBody>
      </p:sp>
      <p:sp>
        <p:nvSpPr>
          <p:cNvPr id="28" name="TextBox 27"/>
          <p:cNvSpPr txBox="1"/>
          <p:nvPr/>
        </p:nvSpPr>
        <p:spPr>
          <a:xfrm>
            <a:off x="4406900" y="4491566"/>
            <a:ext cx="3568700" cy="469900"/>
          </a:xfrm>
          <a:prstGeom prst="rect">
            <a:avLst/>
          </a:prstGeom>
          <a:solidFill>
            <a:schemeClr val="bg1"/>
          </a:solidFill>
        </p:spPr>
        <p:txBody>
          <a:bodyPr wrap="square" rtlCol="0">
            <a:spAutoFit/>
          </a:bodyPr>
          <a:lstStyle/>
          <a:p>
            <a:endParaRPr lang="en-US" dirty="0"/>
          </a:p>
        </p:txBody>
      </p:sp>
      <p:sp>
        <p:nvSpPr>
          <p:cNvPr id="29" name="TextBox 28"/>
          <p:cNvSpPr txBox="1"/>
          <p:nvPr/>
        </p:nvSpPr>
        <p:spPr>
          <a:xfrm>
            <a:off x="8077200" y="4491566"/>
            <a:ext cx="3568700" cy="469900"/>
          </a:xfrm>
          <a:prstGeom prst="rect">
            <a:avLst/>
          </a:prstGeom>
          <a:solidFill>
            <a:schemeClr val="bg1"/>
          </a:solidFill>
        </p:spPr>
        <p:txBody>
          <a:bodyPr wrap="square" rtlCol="0">
            <a:spAutoFit/>
          </a:bodyPr>
          <a:lstStyle/>
          <a:p>
            <a:endParaRPr lang="en-US" dirty="0"/>
          </a:p>
        </p:txBody>
      </p:sp>
      <p:sp>
        <p:nvSpPr>
          <p:cNvPr id="30" name="TextBox 29"/>
          <p:cNvSpPr txBox="1"/>
          <p:nvPr/>
        </p:nvSpPr>
        <p:spPr>
          <a:xfrm>
            <a:off x="4406900" y="5099050"/>
            <a:ext cx="3568700" cy="469900"/>
          </a:xfrm>
          <a:prstGeom prst="rect">
            <a:avLst/>
          </a:prstGeom>
          <a:solidFill>
            <a:schemeClr val="bg1"/>
          </a:solidFill>
        </p:spPr>
        <p:txBody>
          <a:bodyPr wrap="square" rtlCol="0">
            <a:spAutoFit/>
          </a:bodyPr>
          <a:lstStyle/>
          <a:p>
            <a:endParaRPr lang="en-US" dirty="0"/>
          </a:p>
        </p:txBody>
      </p:sp>
      <p:sp>
        <p:nvSpPr>
          <p:cNvPr id="31" name="TextBox 30"/>
          <p:cNvSpPr txBox="1"/>
          <p:nvPr/>
        </p:nvSpPr>
        <p:spPr>
          <a:xfrm>
            <a:off x="8077200" y="5099050"/>
            <a:ext cx="3568700" cy="469900"/>
          </a:xfrm>
          <a:prstGeom prst="rect">
            <a:avLst/>
          </a:prstGeom>
          <a:solidFill>
            <a:schemeClr val="bg1"/>
          </a:solidFill>
        </p:spPr>
        <p:txBody>
          <a:bodyPr wrap="square" rtlCol="0">
            <a:spAutoFit/>
          </a:bodyPr>
          <a:lstStyle/>
          <a:p>
            <a:endParaRPr lang="en-US" dirty="0"/>
          </a:p>
        </p:txBody>
      </p:sp>
      <p:sp>
        <p:nvSpPr>
          <p:cNvPr id="32" name="TextBox 31"/>
          <p:cNvSpPr txBox="1"/>
          <p:nvPr/>
        </p:nvSpPr>
        <p:spPr>
          <a:xfrm>
            <a:off x="4406900" y="5638800"/>
            <a:ext cx="3568700" cy="469900"/>
          </a:xfrm>
          <a:prstGeom prst="rect">
            <a:avLst/>
          </a:prstGeom>
          <a:solidFill>
            <a:schemeClr val="bg1"/>
          </a:solidFill>
        </p:spPr>
        <p:txBody>
          <a:bodyPr wrap="square" rtlCol="0">
            <a:spAutoFit/>
          </a:bodyPr>
          <a:lstStyle/>
          <a:p>
            <a:endParaRPr lang="en-US" dirty="0"/>
          </a:p>
        </p:txBody>
      </p:sp>
      <p:sp>
        <p:nvSpPr>
          <p:cNvPr id="33" name="TextBox 32"/>
          <p:cNvSpPr txBox="1"/>
          <p:nvPr/>
        </p:nvSpPr>
        <p:spPr>
          <a:xfrm>
            <a:off x="8077200" y="5638800"/>
            <a:ext cx="3568700" cy="469900"/>
          </a:xfrm>
          <a:prstGeom prst="rect">
            <a:avLst/>
          </a:prstGeom>
          <a:solidFill>
            <a:schemeClr val="bg1"/>
          </a:solidFill>
        </p:spPr>
        <p:txBody>
          <a:bodyPr wrap="square" rtlCol="0">
            <a:spAutoFit/>
          </a:bodyPr>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759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part of the wing do you want to stall first? </a:t>
            </a:r>
          </a:p>
        </p:txBody>
      </p:sp>
      <p:sp>
        <p:nvSpPr>
          <p:cNvPr id="3" name="Content Placeholder 2"/>
          <p:cNvSpPr>
            <a:spLocks noGrp="1"/>
          </p:cNvSpPr>
          <p:nvPr>
            <p:ph idx="1"/>
          </p:nvPr>
        </p:nvSpPr>
        <p:spPr>
          <a:xfrm>
            <a:off x="1108125" y="2229379"/>
            <a:ext cx="10233800" cy="4351338"/>
          </a:xfrm>
        </p:spPr>
        <p:txBody>
          <a:bodyPr anchor="t"/>
          <a:lstStyle/>
          <a:p>
            <a:r>
              <a:rPr lang="en-US" i="1" dirty="0"/>
              <a:t>The wing root, which allows control surfaces (ailerons) to remain functional. A stalled wing root moves the CP aft providing a nose down moment helping in stall recovery. </a:t>
            </a:r>
            <a:endParaRPr lang="en-US" i="1" dirty="0" smtClean="0"/>
          </a:p>
          <a:p>
            <a:pPr lvl="1"/>
            <a:r>
              <a:rPr lang="en-US" i="1" dirty="0" smtClean="0"/>
              <a:t>(ANA p. 77)</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079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a="http://schemas.openxmlformats.org/drawingml/2006/main"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20334</TotalTime>
  <Words>19911</Words>
  <Application>Microsoft Macintosh PowerPoint</Application>
  <PresentationFormat>Custom</PresentationFormat>
  <Paragraphs>1123</Paragraphs>
  <Slides>342</Slides>
  <Notes>0</Notes>
  <HiddenSlides>0</HiddenSlides>
  <MMClips>0</MMClips>
  <ScaleCrop>false</ScaleCrop>
  <HeadingPairs>
    <vt:vector size="4" baseType="variant">
      <vt:variant>
        <vt:lpstr>Design Template</vt:lpstr>
      </vt:variant>
      <vt:variant>
        <vt:i4>1</vt:i4>
      </vt:variant>
      <vt:variant>
        <vt:lpstr>Slide Titles</vt:lpstr>
      </vt:variant>
      <vt:variant>
        <vt:i4>342</vt:i4>
      </vt:variant>
    </vt:vector>
  </HeadingPairs>
  <TitlesOfParts>
    <vt:vector size="343" baseType="lpstr">
      <vt:lpstr>Depth</vt:lpstr>
      <vt:lpstr>--An aircraft is flying in 1g level flight.  You nose the aircraft over to 0G flight, which of the following is true?  </vt:lpstr>
      <vt:lpstr>--Your aircraft is burning nine thousand pounds of fuel per hour.  How long can you hold with 7500 pounds of fuel remaining. </vt:lpstr>
      <vt:lpstr>--You are taking off RWY 09 with the winds 360 degrees at 15kts. The runway magnetic heading is 092 degrees, actual aircraft heading on the RWY is 088 degrees. What heading do you fly if told to fly runway heading? </vt:lpstr>
      <vt:lpstr>--There is a heavy aircraft at the outer marker at five miles flying 120KTS, you are seven miles behind the heavy aircraft flying thirty knots faster, where will you be when the heavy aircraft touches down? </vt:lpstr>
      <vt:lpstr>--Passing FL210 while climbing to FL350, you have a pressurization problem. What indications will you have.  </vt:lpstr>
      <vt:lpstr>--How are TAS, IAS, and GS on takeoff related to airport pressure altitude?  </vt:lpstr>
      <vt:lpstr>--In an AC electrical system, what device converts AC to DC power? </vt:lpstr>
      <vt:lpstr>--What has a greater effect on landing distance, gross weight or landing speed?  </vt:lpstr>
      <vt:lpstr>--On takeoff the left engine fails at 126KIAS. V1 is 125KIAS. What do you do?  </vt:lpstr>
      <vt:lpstr>--What shows up better on weather radar? Snow, hail, sleet, or rain?  </vt:lpstr>
      <vt:lpstr>--On takeoff, ATC instructs you to turn immediately to a designated heading. When do you turn? </vt:lpstr>
      <vt:lpstr>--What does 1013.2 millibars equate to in inches of mercury (inHg)?</vt:lpstr>
      <vt:lpstr>--Which type of icing will cause ice to form more quickly? </vt:lpstr>
      <vt:lpstr>--What is the correct sequence for starting a turbine engine? </vt:lpstr>
      <vt:lpstr>--What are the dynamics of a low pressure weather system in the northern hemisphere?</vt:lpstr>
      <vt:lpstr>--True/False. For overseas flights in a large turbo jet aircraft, life preservers must be provided for each passenger.  </vt:lpstr>
      <vt:lpstr>--What effect does ice in the pitot system have on aircraft instruments? </vt:lpstr>
      <vt:lpstr>--If you are on an ILS approach at 180KTS, what is your rate of descent? </vt:lpstr>
      <vt:lpstr>--Winds at altitude are from 270 degrees at 20KTS. They shift to 210 degrees at 15KTS. Have you experienced frontal passage? </vt:lpstr>
      <vt:lpstr>--Does altitude effect stall speed? </vt:lpstr>
      <vt:lpstr>--What doesn’t have an effect on stall Airspeed?  Gross weight, turbulence, or altitude?</vt:lpstr>
      <vt:lpstr>--Define “region of reverse command”</vt:lpstr>
      <vt:lpstr>--What two factors affect lift in a turn? </vt:lpstr>
      <vt:lpstr>--What do vortex generators do?</vt:lpstr>
      <vt:lpstr>--What happens to MCRIT with an increase in altitude?</vt:lpstr>
      <vt:lpstr>--After executing a missed approach, what airspeed would you climb out at if diverting?</vt:lpstr>
      <vt:lpstr>--On landing your aircraft begins to drift to the left while in full reverse, what do you do?</vt:lpstr>
      <vt:lpstr>--What factors should you consider with respect to hydroplaning? </vt:lpstr>
      <vt:lpstr>--You lose an engine on takeoff after V1. V2 is 156kts.  What airspeed do you climb out at?</vt:lpstr>
      <vt:lpstr>--On climb out there is no cabin pressure differential, what is the problem?</vt:lpstr>
      <vt:lpstr>--Why does a tailwind increase takeoff distance? </vt:lpstr>
      <vt:lpstr>--On a 3 degree glide slope at 700 FPM rate of descent, the head winds increase, what adjustment must be made?</vt:lpstr>
      <vt:lpstr>--What speed is affected if you have a contaminated runway?</vt:lpstr>
      <vt:lpstr>--The EPR is set at 1.9 and you turn on the anti-ice. What do you expect the EPR to read after the anti-ice is on? </vt:lpstr>
      <vt:lpstr>--If your cabin pressure equals zero, your differential equals zero, and cabin rate of climb equals zero, what is this telling you?</vt:lpstr>
      <vt:lpstr>--What effect does altitude have on Mach Number?</vt:lpstr>
      <vt:lpstr>--Landing on a runway narrower than normal, what visual effect may you experience? </vt:lpstr>
      <vt:lpstr>--On an ILS, the aircraft in front of you reports a loss of 20KTS on final, what do you do?</vt:lpstr>
      <vt:lpstr>--Flying direct to the station on the 180 degree radial, at 37000 feet, and 70 DME from the VOR. Approach tells you to cross 15DME on the 360 Radial at 10000 feet.  What is your descent rate? </vt:lpstr>
      <vt:lpstr>--What is the higher TAS? (A) 250KCAS at FL370 and -40deg C (B) 260KCAS at FL300 and -30deg C (C) 350KTAS at 10000ft (D) 350KTAS at FL200 and -20deg C?</vt:lpstr>
      <vt:lpstr>--What would have a faster Mach speed? 250KIAS at FL400 OAT -49 degrees C, 300KIAS at 10K OAT 6 degrees C, 250KIAS at 15K on a standard day, or 300KIAS at 5K on a standard day?</vt:lpstr>
      <vt:lpstr>--Two airplanes are traveling in the same direction 50nm apart. The one in front is going .76 IMN, and the one in the rear is going .86IMN. When will the one in the rear overtake the one in the front? </vt:lpstr>
      <vt:lpstr>--One aircraft departs ATL traveling at .7IMN and a second aircraft departs ATL 30 minutes later traveling .8IMN. How long before the second aircraft overtakes the first?</vt:lpstr>
      <vt:lpstr>--The LOC course inbound is 360 degrees. The FAF is defined by the XYZ VOR 090 radial, at 20 DME. Your bearing pointer shows that the VOR is on a 288 degree bearing from your present position on the LOC course. How far away is the FAF? </vt:lpstr>
      <vt:lpstr>--What would cause an airplane to hydroplane the most? </vt:lpstr>
      <vt:lpstr>--You are at FL370, 0.86IMN.  You need to cross the outer marker at 1600 feet. When do you start your descent? Your descent profile assumes idle power and .86IMN transitioning to 300KIAS, then 250KIAS at 10000ft. Assume the aircraft slows down at 10KTS/NM. </vt:lpstr>
      <vt:lpstr>--How does CG affect range and stability?</vt:lpstr>
      <vt:lpstr>--Cruising along, you have a total AC power failure. You are able to get one generator back on-line. How do you know much power the generator is producing? </vt:lpstr>
      <vt:lpstr>--What would be affected by a no-flap landing?</vt:lpstr>
      <vt:lpstr>--If the temperature is 58 degrees F, and the dew point is 55 degrees F, what could happen?  </vt:lpstr>
      <vt:lpstr>--What is the difference between stalls at high altitude and low altitude?</vt:lpstr>
      <vt:lpstr>--You do an emergency descent to 9000 feet. When you level off, your cabin altitude reads 9000 feet, your differential pressure is zero, and rate of climb is zero. Does your problem still exist?  </vt:lpstr>
      <vt:lpstr> --You are on the 270 radial, cleared to hold east on the 090 radial 20 DME fix with 20nm legs. The wind is from 360 degrees at 20 knots. What radial will your bearing pointer be pointing at before you start your turn inbound? </vt:lpstr>
      <vt:lpstr>--What area of the engine does the fire extinguisher dispense into? </vt:lpstr>
      <vt:lpstr>--When do compressor stalls occur? </vt:lpstr>
      <vt:lpstr>--How is jet engine oil cooled? </vt:lpstr>
      <vt:lpstr>--You are on a 090 bearing to the station and cleared to hold on the 060 bearing. What heading would you turn to after crossing the fix? </vt:lpstr>
      <vt:lpstr>--What affects the turn radius the most? Altitude, weight, load factor, or airspeed? </vt:lpstr>
      <vt:lpstr>--What conditions are conducive to the formation of frost on an airplane?</vt:lpstr>
      <vt:lpstr>--What has an effect on specific range? </vt:lpstr>
      <vt:lpstr>--Why does specific range increase with an increase in altitude?</vt:lpstr>
      <vt:lpstr>--You are performing a circling approach and lose sight of the runway, what are the missed approach procedures? </vt:lpstr>
      <vt:lpstr>--You are flying at 0.86 IMN and you slow down. At what speed must you notify ATC?</vt:lpstr>
      <vt:lpstr>--You are advised that cargo has been shifted from a forward cargo hold to an aft cargo hold. How does that affect the aircraft stability and cruise speed? </vt:lpstr>
      <vt:lpstr>--What determines the optimum cruise altitude for a jet engine? </vt:lpstr>
      <vt:lpstr>--What is a disadvantage of swept wings?</vt:lpstr>
      <vt:lpstr>--What are the actions if you encounter a compressor stall at high altitude?</vt:lpstr>
      <vt:lpstr>--What is VMU?</vt:lpstr>
      <vt:lpstr>--What is CAS?</vt:lpstr>
      <vt:lpstr>--What yields the best performance for a gas turbine engine?</vt:lpstr>
      <vt:lpstr>--What sequence of events would stop a turbine powered jet the fastest on landing?</vt:lpstr>
      <vt:lpstr>--Warm fronts will produce what type of thunderstorm?</vt:lpstr>
      <vt:lpstr>--Why does a swept wing aircraft roll when you step on the rudder?</vt:lpstr>
      <vt:lpstr>--What would you do if you were flying into a strong jet stream and want to lower fuel consumption?</vt:lpstr>
      <vt:lpstr>--You encounter smoke in the cabin, what do you do?</vt:lpstr>
      <vt:lpstr>--MDA for the LOC 27 is 450’AGL, How far from the runway is the VDP? </vt:lpstr>
      <vt:lpstr>--MDA for the LOC 27 is 450’AGL, Time from FAF to MAP is 3:00. How long after the FAF will your VDP occur? </vt:lpstr>
      <vt:lpstr>--What does L/DMAX give you for a jet aircraft? </vt:lpstr>
      <vt:lpstr>--The bearing pointer moves from 5 degrees in front of the wing to 5 degrees behind the wing in 8 minutes, you are doing 360kts. How far from the station are you? </vt:lpstr>
      <vt:lpstr>--You are on a northerly heading and the VOR bearing pointer is showing a bearing of 260. Eight minutes later the bearing is showing 280. Your traveling 420KTAS and the wind is 360 @ 60KTS.  How far away is the VOR? </vt:lpstr>
      <vt:lpstr>--Your DME is inoperative. You turn 90 degrees to the station and time for 1min. The needle falls from 5 degrees above the wingline to 5 degrees below the wingline. You are doing 480KTAS. What is your distance from the station?</vt:lpstr>
      <vt:lpstr>--You are at 25000 ft, there is a Level 5 thunderstorm 80nm in front of you. You tilt your radar up 1.5 degrees and the cell disappears. How high is the top of the thunderstorm? </vt:lpstr>
      <vt:lpstr>--You are flying at 20000 feet with a thunderstorm 20nm in front of you. The radar look up angle is 5 degrees. How high is the thunderstorm? </vt:lpstr>
      <vt:lpstr>--Fuel burn in holding is 3000lb/hr per engine.  You have 5000lbs of fuel, how long can you hold? </vt:lpstr>
      <vt:lpstr>--You are at FL350 going mach .84, 112nm from XYZ VOR. You are cleared to cross 12nm prior to XYZ VOR at 10000 feet and 250KIAS.  Indicated airspeed in the descent is 300KIAS. When do you start your descent?</vt:lpstr>
      <vt:lpstr>--You are flying Mach 0.7 with a 50kt tailwind. What is your ground speed?</vt:lpstr>
      <vt:lpstr>--You are at FL270, flying at .75IMN, and are 25 DME from the VOR.  What descent gradient and VSI is required to be at 12000 feet over the VOR?</vt:lpstr>
      <vt:lpstr>--At mach 0.6, what is the VSI in a 1degree descent? </vt:lpstr>
      <vt:lpstr>--If you are at FL370 and descending to FL200 at a VSI of 2500fpm. How long will it take to descend?</vt:lpstr>
      <vt:lpstr>--On the 10DME arc you need a 2NM lead radial, how many radials is that?</vt:lpstr>
      <vt:lpstr>--You are established on the 20DME arc to the north and you are going to intercept the 120R inbound to the VOR.  Your flying 300KTAS, what is your lead point?</vt:lpstr>
      <vt:lpstr>--Inbound to the VOR heading 180 degrees at 300KTAS. You want to intercept the 20 DME arc, what is your lead point? </vt:lpstr>
      <vt:lpstr>--You are at 90DME at FL300 inbound to the VOR. You are requested to cross the station at 3000ft.  If you are at .6IMN, when do you start down and what is descent gradient?</vt:lpstr>
      <vt:lpstr>--In standard holding on the 020R 40DME fix at 6000 feet with 20nm legs, where will the tail of your bearing pointer be on the outbound turn?</vt:lpstr>
      <vt:lpstr>--What was a design flaw of the De Havilland Comet?</vt:lpstr>
      <vt:lpstr>--You are 30NM east of Miami, when do you slow down to 250KIAS?  </vt:lpstr>
      <vt:lpstr>--If you set take off EPR, and you only get 80% RPM what do you do?</vt:lpstr>
      <vt:lpstr>--Aldis Lamp signals: </vt:lpstr>
      <vt:lpstr>--What part of the wing do you want to stall first? </vt:lpstr>
      <vt:lpstr>--You’re at 1500’ AGL and you are flying at 230KIAS. Your approach speed is 130KIAS and your aircraft slows at a rate of 10kts/NM.  How far out from the runway do you need to slow down in order to shoot the ILS? </vt:lpstr>
      <vt:lpstr>--Which of the following is not normally connected to the accessory gear box of a modern turbine engine?  Oil pump, hydraulic pumps, fuel pumps, AC packs?</vt:lpstr>
      <vt:lpstr>--What is ground effect? </vt:lpstr>
      <vt:lpstr>--If you have an engine failure at V1 on a balanced field and execute an abort, you will stop by…</vt:lpstr>
      <vt:lpstr>--After setting take off power and beginning your take off roll, what happens to thrust? </vt:lpstr>
      <vt:lpstr>--If you are on taxiway T and approach RWY 15-33 sign, which way would you turn to get to the threshold of RWY 15? </vt:lpstr>
      <vt:lpstr>--What is the benefit of dihedral wings? </vt:lpstr>
      <vt:lpstr>--What are fowler flaps and what purpose do they serve?</vt:lpstr>
      <vt:lpstr>--What are slotted flaps?</vt:lpstr>
      <vt:lpstr>--If you increase an aircrafts gross weight, what effect does it have on glide range?</vt:lpstr>
      <vt:lpstr>--You are in a 737 5nm behind a 747 on approach to runway 25, the winds are 310 at 8kts, what do you do?</vt:lpstr>
      <vt:lpstr>--What is the penalty for increasing wing sweep?</vt:lpstr>
      <vt:lpstr>--What effects stall IAS?</vt:lpstr>
      <vt:lpstr>--Where is the hottest temperature measured in a Turbine Engine? </vt:lpstr>
      <vt:lpstr>--What are true about your actions when dealing with an electrical fire?</vt:lpstr>
      <vt:lpstr>--How do you calculate minimum hydroplaning speed? </vt:lpstr>
      <vt:lpstr>--What is adverse yaw?</vt:lpstr>
      <vt:lpstr>--What is proverse roll?</vt:lpstr>
      <vt:lpstr>--What is a skid?</vt:lpstr>
      <vt:lpstr>--What is a slip?</vt:lpstr>
      <vt:lpstr>--Which control is more effective as AOA increases. Ailerons, rudder, elevator, or speedbrake? </vt:lpstr>
      <vt:lpstr>--What is the proper sequence of engine indications during start?</vt:lpstr>
      <vt:lpstr>--What color are the runway edge lights the last 2000’ of the runway? </vt:lpstr>
      <vt:lpstr>--What color are runway centerline lights the last 3000’ of the runway?</vt:lpstr>
      <vt:lpstr>--How does a forward CG affect stall speed? </vt:lpstr>
      <vt:lpstr>--You are flying at 6000’ with a local altimeter of 29.96.  The outside air temperature drops 10 degrees, What happened to your true altitude?</vt:lpstr>
      <vt:lpstr>--You are flying along and the outside air temperature increases 5deg C. What happens to your TAS?</vt:lpstr>
      <vt:lpstr>--What is your drift correction if you have a 35kt crosswind and are flying at 0.7IMN</vt:lpstr>
      <vt:lpstr>--What does a generator supervisory panel do?</vt:lpstr>
      <vt:lpstr>--When does timing for wake turbulence begin on departure?</vt:lpstr>
      <vt:lpstr>--What is the most likely cause of a hung start? </vt:lpstr>
      <vt:lpstr>--How far down the runway is the aiming point on an instrument runway?</vt:lpstr>
      <vt:lpstr>--What is transition altitude?</vt:lpstr>
      <vt:lpstr>--What is transition level?</vt:lpstr>
      <vt:lpstr>--What is dynamic hydroplaning? </vt:lpstr>
      <vt:lpstr>--Which of the following is true about the relationship between thrust and drag in straight and level fight. </vt:lpstr>
      <vt:lpstr>--Large jets need to enter the VFR pattern at what altitude?</vt:lpstr>
      <vt:lpstr>--If you lose the generator and the alternator, how is the AC bus powered? </vt:lpstr>
      <vt:lpstr>--The battery voltage reads zero, what’s wrong?</vt:lpstr>
      <vt:lpstr>--In an electrical malfunction, which bus do you lose first? </vt:lpstr>
      <vt:lpstr>--Where does bleed air come from and what is it used for?</vt:lpstr>
      <vt:lpstr>--What is the purpose of the turbine section?</vt:lpstr>
      <vt:lpstr>--What does “cleared for the ILS 09R” mean?</vt:lpstr>
      <vt:lpstr>--If landing in a crosswind, what happens to the power required?</vt:lpstr>
      <vt:lpstr>--If “cleared to taxi to the active runway” what does it mean?</vt:lpstr>
      <vt:lpstr>--Arcing around a VOR in a strong cross wind, where do you put the head of the needle in relationship to the wingtip?</vt:lpstr>
      <vt:lpstr>--Taking off from runway 30, you lose the right engine after V1. What is the worst wind component? 240/30, 270/30, 330/30, 360/30. </vt:lpstr>
      <vt:lpstr>--When coming to land with your left engine failed.  Winds are 030/30. You have your choice of runways 18/36 or 12/30.  Which runway should you use?</vt:lpstr>
      <vt:lpstr>--What start abnormality is indicated by a slight rise in EGT with RPM stabilizing below limit?</vt:lpstr>
      <vt:lpstr>--What causes sonic signature?</vt:lpstr>
      <vt:lpstr>--Why do aircraft systems use hydraulic fluid instead of pneumatics?</vt:lpstr>
      <vt:lpstr>--What are the uses of a hydraulic accumulator?</vt:lpstr>
      <vt:lpstr>--What happens to TAS/IAS/AOA if descending at a constant Mach?</vt:lpstr>
      <vt:lpstr>--You are told to descend from FL330 to 10000ft at .76IMN and then intercept 330KIAS in descent. Does this happen at a higher or lower altitude than intercepting 250KIAS? </vt:lpstr>
      <vt:lpstr>--Plane A climbs at VX and Plane B climbs at VY.  What is the relationship between their climb profiles? </vt:lpstr>
      <vt:lpstr>--Landing runway 09 and winds are 050/30kts. What is the crosswind component?</vt:lpstr>
      <vt:lpstr>--What is the relationship between maneuverability and stability?</vt:lpstr>
      <vt:lpstr>--What causes “dutch roll?”</vt:lpstr>
      <vt:lpstr>--Load factor is a function of…</vt:lpstr>
      <vt:lpstr>--EGT is measured where? Why? </vt:lpstr>
      <vt:lpstr>--Which if the following is true regarding a compressor stall?</vt:lpstr>
      <vt:lpstr>--How do you recognize a compressor stall?</vt:lpstr>
      <vt:lpstr>--What affects climb rate (VY) and climb angle (VX)?</vt:lpstr>
      <vt:lpstr>--What is the holding speed at 8000 ft? </vt:lpstr>
      <vt:lpstr>--What do you do if your MAX E is greater than the allowable holding speed?</vt:lpstr>
      <vt:lpstr>--Wing tip vortices and wake turbulence are greatest when an aircraft is? </vt:lpstr>
      <vt:lpstr>--In the Lift equation…what variable has the greatest effect on lift? </vt:lpstr>
      <vt:lpstr>--How far can you fly over water without flotation/water survival equipment on board? </vt:lpstr>
      <vt:lpstr>--How far apart are touchdown zone markings on an instrument runway? </vt:lpstr>
      <vt:lpstr>--You mistakenly set 29.35 instead of 29.85, what is your altitude difference?</vt:lpstr>
      <vt:lpstr>--You are flying 470KTAS and have a 100Kt tailwind. How long does it take to go 870NM</vt:lpstr>
      <vt:lpstr>--Exceeding what Vspeed  may cause structural damage? </vt:lpstr>
      <vt:lpstr>--You are taking off and there is a thunderstorm 5 miles from the arrival end of the runway. 3kts prior to V1 your airspeed stops accelerating. What is true?</vt:lpstr>
      <vt:lpstr>--One dot off on the localizer at 6nm equals what offset? </vt:lpstr>
      <vt:lpstr>--Where is L/DMAX on a total drag curve? </vt:lpstr>
      <vt:lpstr>--Why is centerline fuel used before wing fuel tanks?</vt:lpstr>
      <vt:lpstr>--With a total electrical failure, what will AC read? What will DC read?</vt:lpstr>
      <vt:lpstr>--You’re at FL370 traveling at 420KTAS with a 60Kt tailwind. ATC clears you to descent to 10000ft at VOR passage which is 104nm away.  What is your rate of descent? </vt:lpstr>
      <vt:lpstr>--What affects specific Range? </vt:lpstr>
      <vt:lpstr>--Does MAX E AOA change with altitude?</vt:lpstr>
      <vt:lpstr>--If you have a strong headwind, will your descent point be closer or further away from the fix?</vt:lpstr>
      <vt:lpstr>--You are on the ILS 09R and lose the localizer between the outer and middle marker. What do you do?</vt:lpstr>
      <vt:lpstr>--When increasing AOA, when is all lift lost?</vt:lpstr>
      <vt:lpstr>-- If right rudder is applied in a right turn, what happens to turn radius? Rate?</vt:lpstr>
      <vt:lpstr>--When do you slow down to hold if no clearance beyond a fix has been given?</vt:lpstr>
      <vt:lpstr>--If you blow your right tire on landing, what happens to your landing distance? </vt:lpstr>
      <vt:lpstr>--What affects turn rate?</vt:lpstr>
      <vt:lpstr>--What affect does a swept wing have on directional stability?</vt:lpstr>
      <vt:lpstr>--What affect does wing dihedral have on lateral stability?</vt:lpstr>
      <vt:lpstr>--What is the proper pilot action on a rejected take off?</vt:lpstr>
      <vt:lpstr>--You are flying at FL370 in cruise flight and the OAT increases 5o C, and the headwind increases 5kts. What happens to your TAS and GS? </vt:lpstr>
      <vt:lpstr>--What temperature does jet fuel freeze at? -10C, -20C, -30C, -40C? </vt:lpstr>
      <vt:lpstr>--What is NOT a common cause of a compressor stall? Rapid throttle movement at high AOA, Using thrust reversers at high speeds, disturbance of air at the inlet, or birdstrike?</vt:lpstr>
      <vt:lpstr>--You are on a visual approach at Denver and are at 7000’ MSL, the TDZE is 5200’. When would you descend for a 3 degree glidepath?</vt:lpstr>
      <vt:lpstr>--You are at 35000feet and suffer a rapid decompression. What is your time of useful consciousness?</vt:lpstr>
      <vt:lpstr>--You are cleared to “taxi to runway 22 via taxiway XYZ”.  Taxiway X crosses RWY 9, taxiway Y crosses runway 30.  Taxiway Z ends at the departure end of 22.  How do you proceed?</vt:lpstr>
      <vt:lpstr>Math Questions:</vt:lpstr>
      <vt:lpstr>--For two weeks you are given $0.25 per day, how many dollars do you have at the end of two weeks? </vt:lpstr>
      <vt:lpstr>--A train leaves the station at 1800 making two stops, 15 minutes each, and arrives at 1950 at the final destination. How long was the train enroute? </vt:lpstr>
      <vt:lpstr>--Peaches cost $0.50, pears cost $0.60, and apples cost $0.70. You buy two pears and three apples. How much does this cost? </vt:lpstr>
      <vt:lpstr>--A senior class has 340 students. Only 70% of them graduate. Of that 70%, only 40% will go to college.  How many students go to college?</vt:lpstr>
      <vt:lpstr>Formulas:</vt:lpstr>
      <vt:lpstr>ARCING:</vt:lpstr>
      <vt:lpstr>AIRSPEED:</vt:lpstr>
      <vt:lpstr>DESCENT:</vt:lpstr>
      <vt:lpstr>DRIFT:</vt:lpstr>
      <vt:lpstr>Holding:</vt:lpstr>
      <vt:lpstr>Delta_1-2-3-4</vt:lpstr>
      <vt:lpstr>You maintain a constant Mach and fly below the optimum cruise altitude:  </vt:lpstr>
      <vt:lpstr>Flying an approach to rwy 18, circle to land rwy 7 and lose sight of the rwy.  You should:</vt:lpstr>
      <vt:lpstr>You are flying at FL230 and told to slow down, then descend to 12,000.  RAT will :</vt:lpstr>
      <vt:lpstr>*Choose the correct statement.</vt:lpstr>
      <vt:lpstr>You are 6nm from the rwy on final and the localizer shows 1 degree of deflection.  How far from the runway (course?) are you:</vt:lpstr>
      <vt:lpstr>What happens in a skid?  </vt:lpstr>
      <vt:lpstr>When does the flow velocity greatly accelerate in a turbine engine? </vt:lpstr>
      <vt:lpstr>*Where does velocity begin to accelerate in an engine</vt:lpstr>
      <vt:lpstr>You entered holding at 1700Z and it is now 1730Z.  The company expects weather to improve very soon and wants you to hold as long as possible.  When you do leave holding and proceed to XYZ.</vt:lpstr>
      <vt:lpstr>You are at the aircraft load limit.  What will NOT cause you to exceed the load limit</vt:lpstr>
      <vt:lpstr>An axial flow engine has</vt:lpstr>
      <vt:lpstr>Level flight, increase in Temp does what to TAS? and True Altitude?</vt:lpstr>
      <vt:lpstr>Strong jet stream in the face what is your most efficient flight plan? </vt:lpstr>
      <vt:lpstr>The pilot signals to the lineman by raising a fist horizontally, then extending his fingers.  What does this mean?</vt:lpstr>
      <vt:lpstr>An NDB is located 6nm from the rwy on extended centerline.  You are 3nm from the rwy and the tail of the needle points to 100.  You have been flying a 090 heading the entire approach (indicating no x-wind).  What heading should you fly?</vt:lpstr>
      <vt:lpstr>Cat 1 mins (with everything working, read: TDZ lighting)? </vt:lpstr>
      <vt:lpstr>You are at FL350 and cleared pilot discretion descent to FL240 and instructed to cross XYZ at 12,000ft.  To fly the most fuel efficient descent profile you should:</vt:lpstr>
      <vt:lpstr>You set your altimeter to the local altimeter setting.  The altitude you read off the altimeter is the:</vt:lpstr>
      <vt:lpstr>What might cause the hydraulic system to cavitate?</vt:lpstr>
      <vt:lpstr>You are in a thrust limited aircraft, at what AOAis all lift converted to drag: </vt:lpstr>
      <vt:lpstr>Sonic (sound) footprint affected greater by?</vt:lpstr>
      <vt:lpstr>On Takeoff you experience stick shakers below airspeed you planned and fuel burn was higher than expected …what happened?   </vt:lpstr>
      <vt:lpstr>CAT D circling minimums inside Class C</vt:lpstr>
      <vt:lpstr>Under what conditions would you need to adjust the DH</vt:lpstr>
      <vt:lpstr>Normal cabin pressurization has failed and you are in manual mode.  If you change speed or altitude, what should you do to the cabin outflow valve to maintain a constant cabin pressure?</vt:lpstr>
      <vt:lpstr>You’re 30 miles east of Miami, when do you slow to 250?</vt:lpstr>
      <vt:lpstr>Name a design flaw of the Dehavilland Comet</vt:lpstr>
      <vt:lpstr>T Storm 5 miles off approach end of runway.  On t/o roll your IAS freezes. What happened?</vt:lpstr>
      <vt:lpstr>Where is L/D max?  </vt:lpstr>
      <vt:lpstr>What do you do first in a stall recovery? </vt:lpstr>
      <vt:lpstr>Characteristics of compressor stall:</vt:lpstr>
      <vt:lpstr>What do you do if you have a compressor stall? </vt:lpstr>
      <vt:lpstr>Airport markings </vt:lpstr>
      <vt:lpstr>GEOGRAPHIC POSITION MARKINGS </vt:lpstr>
      <vt:lpstr>Below is a picture of an AIRCRAFT NON MOVEMNT AREA BOUNDARY</vt:lpstr>
      <vt:lpstr>Below is a picture of roadway edge stripes</vt:lpstr>
      <vt:lpstr>You’re on the 270 at 20.  You want to arc counter clockwise to go inbound on the 180 radial.  What’s the first thing you do?  </vt:lpstr>
      <vt:lpstr>*When is Dutch Roll a factor?  </vt:lpstr>
      <vt:lpstr>142 kts IAS on ILS with 20 kt headwind.  What should your VSI be?  </vt:lpstr>
      <vt:lpstr>You’re on final approach to runway 27.  Indicated airspeed is 140 (142), winds are 270 at 20.  What is your target VSI if glide slope is 3 degrees? </vt:lpstr>
      <vt:lpstr>60 to 1 rule.  </vt:lpstr>
      <vt:lpstr>When do you make maximum thrust?</vt:lpstr>
      <vt:lpstr>You set takeoff EPR and only 80% RPM, what do you do?</vt:lpstr>
      <vt:lpstr>Steady Green Aldis in flight=</vt:lpstr>
      <vt:lpstr>Advantages and disadvantages of swept wing</vt:lpstr>
      <vt:lpstr>What part of the wing do you want to stall first?  </vt:lpstr>
      <vt:lpstr>You’re at 1500 AGL in a plane that slows at 10 kts per mile.  Your approach speed is 130 and you’re going 230.  How far from the field to you want to begin slowing down, assuming a 3 degree glideslope?</vt:lpstr>
      <vt:lpstr>Which of the below is not normally directly connected to the engine gearbox in modern aircraft?</vt:lpstr>
      <vt:lpstr>**Which of the below is NOT true about modern aircraft fuel systems?</vt:lpstr>
      <vt:lpstr>**2 questions about ground effect, both easy questions.</vt:lpstr>
      <vt:lpstr>You’re tracking inbound on the 090 radial, and you want to get going outbound on the 060 radial.  After station passage, the needle points to 090.  What do you do?</vt:lpstr>
      <vt:lpstr>If you have an engine failure at V1 at a balanced field and abort, you will stop:</vt:lpstr>
      <vt:lpstr>If you have an engine failure after V1 but before Vr at a balanced field you:</vt:lpstr>
      <vt:lpstr>You set takeoff power.  As you begin rolling down the runway, </vt:lpstr>
      <vt:lpstr>There is a picture of a taxiway sign.  What does this sign mean? </vt:lpstr>
      <vt:lpstr>Note: from the FAA website</vt:lpstr>
      <vt:lpstr>Picture of plane from the front showing angle between horizon and wings</vt:lpstr>
      <vt:lpstr>Two of the same type of aircraft of different gross weights will have the same:</vt:lpstr>
      <vt:lpstr>You are 5 miles behind a heavy landing and wind from such and such at 6 kts, what do you do?</vt:lpstr>
      <vt:lpstr>The further aft a wing is swept has what effect on lift?</vt:lpstr>
      <vt:lpstr>What affects stall IAS?  </vt:lpstr>
      <vt:lpstr>INS drifts over time</vt:lpstr>
      <vt:lpstr>What is the hotter, where EGT is measured, or where TIT is measured?  </vt:lpstr>
      <vt:lpstr>FIRST thing you do if there is smoke in the cabin?  </vt:lpstr>
      <vt:lpstr>The first step in an Electrical Emergency is to?  </vt:lpstr>
      <vt:lpstr>Hydroplaning airspeed = 9x square root of tire pressure, i.e. tire pressure 144, what is min hydroplane speed?</vt:lpstr>
      <vt:lpstr>Remember if you fly from high pressure (altimeter set 29.99) to a lower pressure area (setting of 29.49) but leave 29.99 in the window, you will be? </vt:lpstr>
      <vt:lpstr>Adverse Yaw vs. Proverse Roll</vt:lpstr>
      <vt:lpstr>Skid vs. Slip</vt:lpstr>
      <vt:lpstr>What is the correct order (starting sequence) for engine start?  </vt:lpstr>
      <vt:lpstr>The jet stream is strongest where?  </vt:lpstr>
      <vt:lpstr>Know that speed is restricted in class C airspace to 200 knots below 2500 AGL and within 4NM of the primary Airport.</vt:lpstr>
      <vt:lpstr>*What is most true about a stall?</vt:lpstr>
      <vt:lpstr>Aircraft gross weight has no effect on </vt:lpstr>
      <vt:lpstr>High to low, Hot to cold, look out below (cold weather altimiter).</vt:lpstr>
      <vt:lpstr>A compressor stall is most likely at:</vt:lpstr>
      <vt:lpstr>What does the transformer rectifier do?  </vt:lpstr>
      <vt:lpstr>What monitors generator functions?</vt:lpstr>
      <vt:lpstr>What powers the generator?</vt:lpstr>
      <vt:lpstr>You’re holding in an aircraft that burns 3,000 lbs an hour on each of it’s three engines.  You have 7500 lbs. of fuel on board.  How long until fuel exhaustion?  </vt:lpstr>
      <vt:lpstr>Grid MORA is 8000, ATC descends you to 5000.  Is this a legal clearance?</vt:lpstr>
      <vt:lpstr>You are at the hold short awaiting takeoff clearance as the aircraft on the runway starts rolling for takeoff.  At what point does timing for wake turbulence separation begin?  </vt:lpstr>
      <vt:lpstr>Runway edge lights on an instrument are ____</vt:lpstr>
      <vt:lpstr>How far down the runway is runway aiming point marking usually located on an instrument runway?</vt:lpstr>
      <vt:lpstr>Distance between Touchdown aim point markers?  </vt:lpstr>
      <vt:lpstr>How far over water can you travel before you need liferafts?</vt:lpstr>
      <vt:lpstr>Function of flaps is what?</vt:lpstr>
      <vt:lpstr>What is Mach?</vt:lpstr>
      <vt:lpstr>When you reduce AOA toward zero g:</vt:lpstr>
      <vt:lpstr>*On landing rollout what most affects the required energy absorption of the Aircraft’s brakes?</vt:lpstr>
      <vt:lpstr>Which of the following control inputs is NOT an acceptable way to turn a transport category A/C?</vt:lpstr>
      <vt:lpstr>*Climbing from 15k to FL300 at max endurance (L/D max) which of the following is true?</vt:lpstr>
      <vt:lpstr>Where does boundary layer separation occur on a wing?</vt:lpstr>
      <vt:lpstr>If you’re designing a engine, what is the advantage of Axial Flow vs. Centrifugal flow?</vt:lpstr>
      <vt:lpstr>Flying an approach to rwy 18, circle to land rwy 7.  When can  you descend below the MDA?</vt:lpstr>
      <vt:lpstr>Each .1 inch of pressure change is equal to?</vt:lpstr>
      <vt:lpstr>You are cleared to taxi to R/W22 via XYZ.  Taxiway X crosses R/W 9; Taxiway Y crosses R/W 22.  Where would you hold short?</vt:lpstr>
      <vt:lpstr>You are arcing left around the ATL VORTAC.  The winds are strong from the right side of your airplane.  Where would you put the head of the needle?</vt:lpstr>
      <vt:lpstr>SLC elevation is 5200MSL.  You are at 7000MSL.  When do you start a descent to maintain a 3deg glideslope?</vt:lpstr>
      <vt:lpstr>You are south of XYZ VORTAC tracking inbound at FL360.  You are cleared to cross XYZ at the 360 radial, 10 DME at 10000 MSL.  At what DME do you start your descent?</vt:lpstr>
      <vt:lpstr>You are approaching Top of Descent.  You forget to plug headwinds into the FMS.  Where is your actual Top of Descent?</vt:lpstr>
      <vt:lpstr>Your tracking towards XZY VOR on the 240 inbound heading 240 @ 12k.  Winds 340/30 @ 12k.  ATC tells you to hold on the 120-R, southeast, non-standard.  Which way do you turn?</vt:lpstr>
      <vt:lpstr>A question about the effects of increasing wing sweep…but forgot what the 2 effects were.</vt:lpstr>
      <vt:lpstr>- * What causes the loud noise of a jet engine?</vt:lpstr>
      <vt:lpstr>- Why does fuel burn out of the center tank first?</vt:lpstr>
      <vt:lpstr>- Winds are 340/28. RWY 1 in use.  What is your crosswind? </vt:lpstr>
      <vt:lpstr>- Load factor is defined as what? </vt:lpstr>
      <vt:lpstr>- Your left engine is out.  RWY 27 or 9 available.  Winds are 360/15.  Which runway do you use. </vt:lpstr>
      <vt:lpstr>Questions from Delta Gouge 2  (update to Delta Gouge_1-2-3-4). </vt:lpstr>
      <vt:lpstr>*Climbing at a constant Mach # what happens to TAS, IAS, and AOA?</vt:lpstr>
      <vt:lpstr>*What are your concerns during a no flap landing?</vt:lpstr>
      <vt:lpstr>You have to descend 12,000’ in 20 miles, your speed is .7 Mach. What should your VSI be? </vt:lpstr>
      <vt:lpstr>You have 9200 lbs of fuel in the left tank and 6000 lbs of fuel in the right tank. How do you balance your fuel load?</vt:lpstr>
      <vt:lpstr>Compressor stall recovery should include:</vt:lpstr>
      <vt:lpstr>What does the inverter do?</vt:lpstr>
      <vt:lpstr>Transport category aircraft electrical systems are:</vt:lpstr>
      <vt:lpstr>*How can you determine the demand on an aircraft electrical system?</vt:lpstr>
      <vt:lpstr>During an engine start, you get normal N1 and N2 indications, but not EGT rise. What happened?</vt:lpstr>
      <vt:lpstr>You just leveled at 9000’ after an emergency descent due to a rapid decompression. Your cabin VSI now reads zero, and your cabin differential pressure is zero. This means:</vt:lpstr>
      <vt:lpstr>*Which of the following is a good technique when landing on a wet runway?</vt:lpstr>
      <vt:lpstr>Give a True Track and an easterly deviation, convert it into a Compass Heading. </vt:lpstr>
      <vt:lpstr>How far can you fly over water without a liferaft?</vt:lpstr>
      <vt:lpstr>Lat / Lon point to point</vt:lpstr>
      <vt:lpstr>Holding point turns</vt:lpstr>
      <vt:lpstr>What is the impact of volcanic ash?</vt:lpstr>
      <vt:lpstr>When is aircraft on the approach segment?</vt:lpstr>
      <vt:lpstr>When is fuel temp an issue?</vt:lpstr>
      <vt:lpstr>When cleared for the approach, what else does that imply?</vt:lpstr>
      <vt:lpstr>What does the HYD ACCUMULATOR not do?</vt:lpstr>
      <vt:lpstr>Circling approach area radius for a cat D aircraft</vt:lpstr>
      <vt:lpstr>If you are cruising at 15000’ 230 KIAS clean and you need to be at 180 KIAS configured for approach while conserving fuel, how close can you begin to slow down (the aircraft will slow down 10 knots per mile)?</vt:lpstr>
      <vt:lpstr>If you push on the left rudder pedal what happens to the aircraft and why?</vt:lpstr>
      <vt:lpstr>Know the v speeds https://www.faa.gov/regulations_policies/handbooks_manuals/aviation/pilot_handbook/media/PHAK%20-%20Chapter%2010.pdf (p. 10-17)</vt:lpstr>
      <vt:lpstr>Know the v speeds (EEPP p. 112-113)</vt:lpstr>
      <vt:lpstr>ROT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dc:creator>
  <cp:lastModifiedBy>Alejandro Gutierrez</cp:lastModifiedBy>
  <cp:revision>156</cp:revision>
  <dcterms:created xsi:type="dcterms:W3CDTF">2016-04-09T16:28:50Z</dcterms:created>
  <dcterms:modified xsi:type="dcterms:W3CDTF">2016-04-09T16:30:02Z</dcterms:modified>
</cp:coreProperties>
</file>